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70" r:id="rId1"/>
  </p:sldMasterIdLst>
  <p:notesMasterIdLst>
    <p:notesMasterId r:id="rId54"/>
  </p:notesMasterIdLst>
  <p:handoutMasterIdLst>
    <p:handoutMasterId r:id="rId55"/>
  </p:handoutMasterIdLst>
  <p:sldIdLst>
    <p:sldId id="460" r:id="rId2"/>
    <p:sldId id="514" r:id="rId3"/>
    <p:sldId id="554" r:id="rId4"/>
    <p:sldId id="515" r:id="rId5"/>
    <p:sldId id="535" r:id="rId6"/>
    <p:sldId id="536" r:id="rId7"/>
    <p:sldId id="537" r:id="rId8"/>
    <p:sldId id="538" r:id="rId9"/>
    <p:sldId id="506" r:id="rId10"/>
    <p:sldId id="508" r:id="rId11"/>
    <p:sldId id="539" r:id="rId12"/>
    <p:sldId id="534" r:id="rId13"/>
    <p:sldId id="509" r:id="rId14"/>
    <p:sldId id="529" r:id="rId15"/>
    <p:sldId id="510" r:id="rId16"/>
    <p:sldId id="511" r:id="rId17"/>
    <p:sldId id="519" r:id="rId18"/>
    <p:sldId id="498" r:id="rId19"/>
    <p:sldId id="499" r:id="rId20"/>
    <p:sldId id="501" r:id="rId21"/>
    <p:sldId id="531" r:id="rId22"/>
    <p:sldId id="532" r:id="rId23"/>
    <p:sldId id="533" r:id="rId24"/>
    <p:sldId id="530" r:id="rId25"/>
    <p:sldId id="516" r:id="rId26"/>
    <p:sldId id="517" r:id="rId27"/>
    <p:sldId id="540" r:id="rId28"/>
    <p:sldId id="518" r:id="rId29"/>
    <p:sldId id="523" r:id="rId30"/>
    <p:sldId id="524" r:id="rId31"/>
    <p:sldId id="525" r:id="rId32"/>
    <p:sldId id="527" r:id="rId33"/>
    <p:sldId id="500" r:id="rId34"/>
    <p:sldId id="475" r:id="rId35"/>
    <p:sldId id="476" r:id="rId36"/>
    <p:sldId id="528" r:id="rId37"/>
    <p:sldId id="541" r:id="rId38"/>
    <p:sldId id="542" r:id="rId39"/>
    <p:sldId id="543" r:id="rId40"/>
    <p:sldId id="544" r:id="rId41"/>
    <p:sldId id="545" r:id="rId42"/>
    <p:sldId id="547" r:id="rId43"/>
    <p:sldId id="552" r:id="rId44"/>
    <p:sldId id="546" r:id="rId45"/>
    <p:sldId id="548" r:id="rId46"/>
    <p:sldId id="549" r:id="rId47"/>
    <p:sldId id="550" r:id="rId48"/>
    <p:sldId id="551" r:id="rId49"/>
    <p:sldId id="477" r:id="rId50"/>
    <p:sldId id="494" r:id="rId51"/>
    <p:sldId id="553" r:id="rId52"/>
    <p:sldId id="495" r:id="rId53"/>
  </p:sldIdLst>
  <p:sldSz cx="9144000" cy="6858000" type="screen4x3"/>
  <p:notesSz cx="7010400" cy="9296400"/>
  <p:custDataLst>
    <p:tags r:id="rId56"/>
  </p:custDataLst>
  <p:defaultTextStyle>
    <a:defPPr>
      <a:defRPr lang="en-US"/>
    </a:defPPr>
    <a:lvl1pPr algn="l" rtl="0" fontAlgn="base">
      <a:lnSpc>
        <a:spcPct val="80000"/>
      </a:lnSpc>
      <a:spcBef>
        <a:spcPct val="0"/>
      </a:spcBef>
      <a:spcAft>
        <a:spcPct val="0"/>
      </a:spcAft>
      <a:defRPr sz="4000" kern="1200">
        <a:solidFill>
          <a:schemeClr val="tx2"/>
        </a:solidFill>
        <a:latin typeface="Garamond" pitchFamily="18" charset="0"/>
        <a:ea typeface="+mn-ea"/>
        <a:cs typeface="Arial"/>
      </a:defRPr>
    </a:lvl1pPr>
    <a:lvl2pPr marL="457200" algn="l" rtl="0" fontAlgn="base">
      <a:lnSpc>
        <a:spcPct val="80000"/>
      </a:lnSpc>
      <a:spcBef>
        <a:spcPct val="0"/>
      </a:spcBef>
      <a:spcAft>
        <a:spcPct val="0"/>
      </a:spcAft>
      <a:defRPr sz="4000" kern="1200">
        <a:solidFill>
          <a:schemeClr val="tx2"/>
        </a:solidFill>
        <a:latin typeface="Garamond" pitchFamily="18" charset="0"/>
        <a:ea typeface="+mn-ea"/>
        <a:cs typeface="Arial"/>
      </a:defRPr>
    </a:lvl2pPr>
    <a:lvl3pPr marL="914400" algn="l" rtl="0" fontAlgn="base">
      <a:lnSpc>
        <a:spcPct val="80000"/>
      </a:lnSpc>
      <a:spcBef>
        <a:spcPct val="0"/>
      </a:spcBef>
      <a:spcAft>
        <a:spcPct val="0"/>
      </a:spcAft>
      <a:defRPr sz="4000" kern="1200">
        <a:solidFill>
          <a:schemeClr val="tx2"/>
        </a:solidFill>
        <a:latin typeface="Garamond" pitchFamily="18" charset="0"/>
        <a:ea typeface="+mn-ea"/>
        <a:cs typeface="Arial"/>
      </a:defRPr>
    </a:lvl3pPr>
    <a:lvl4pPr marL="1371600" algn="l" rtl="0" fontAlgn="base">
      <a:lnSpc>
        <a:spcPct val="80000"/>
      </a:lnSpc>
      <a:spcBef>
        <a:spcPct val="0"/>
      </a:spcBef>
      <a:spcAft>
        <a:spcPct val="0"/>
      </a:spcAft>
      <a:defRPr sz="4000" kern="1200">
        <a:solidFill>
          <a:schemeClr val="tx2"/>
        </a:solidFill>
        <a:latin typeface="Garamond" pitchFamily="18" charset="0"/>
        <a:ea typeface="+mn-ea"/>
        <a:cs typeface="Arial"/>
      </a:defRPr>
    </a:lvl4pPr>
    <a:lvl5pPr marL="1828800" algn="l" rtl="0" fontAlgn="base">
      <a:lnSpc>
        <a:spcPct val="80000"/>
      </a:lnSpc>
      <a:spcBef>
        <a:spcPct val="0"/>
      </a:spcBef>
      <a:spcAft>
        <a:spcPct val="0"/>
      </a:spcAft>
      <a:defRPr sz="4000" kern="1200">
        <a:solidFill>
          <a:schemeClr val="tx2"/>
        </a:solidFill>
        <a:latin typeface="Garamond" pitchFamily="18" charset="0"/>
        <a:ea typeface="+mn-ea"/>
        <a:cs typeface="Arial"/>
      </a:defRPr>
    </a:lvl5pPr>
    <a:lvl6pPr marL="2286000" algn="l" defTabSz="914400" rtl="0" eaLnBrk="1" latinLnBrk="0" hangingPunct="1">
      <a:defRPr sz="4000" kern="1200">
        <a:solidFill>
          <a:schemeClr val="tx2"/>
        </a:solidFill>
        <a:latin typeface="Garamond" pitchFamily="18" charset="0"/>
        <a:ea typeface="+mn-ea"/>
        <a:cs typeface="Arial"/>
      </a:defRPr>
    </a:lvl6pPr>
    <a:lvl7pPr marL="2743200" algn="l" defTabSz="914400" rtl="0" eaLnBrk="1" latinLnBrk="0" hangingPunct="1">
      <a:defRPr sz="4000" kern="1200">
        <a:solidFill>
          <a:schemeClr val="tx2"/>
        </a:solidFill>
        <a:latin typeface="Garamond" pitchFamily="18" charset="0"/>
        <a:ea typeface="+mn-ea"/>
        <a:cs typeface="Arial"/>
      </a:defRPr>
    </a:lvl7pPr>
    <a:lvl8pPr marL="3200400" algn="l" defTabSz="914400" rtl="0" eaLnBrk="1" latinLnBrk="0" hangingPunct="1">
      <a:defRPr sz="4000" kern="1200">
        <a:solidFill>
          <a:schemeClr val="tx2"/>
        </a:solidFill>
        <a:latin typeface="Garamond" pitchFamily="18" charset="0"/>
        <a:ea typeface="+mn-ea"/>
        <a:cs typeface="Arial"/>
      </a:defRPr>
    </a:lvl8pPr>
    <a:lvl9pPr marL="3657600" algn="l" defTabSz="914400" rtl="0" eaLnBrk="1" latinLnBrk="0" hangingPunct="1">
      <a:defRPr sz="4000" kern="1200">
        <a:solidFill>
          <a:schemeClr val="tx2"/>
        </a:solidFill>
        <a:latin typeface="Garamond" pitchFamily="18" charset="0"/>
        <a:ea typeface="+mn-ea"/>
        <a:cs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570" y="72"/>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D69DB54-F814-4BBC-9034-394A74BBBA87}" type="datetimeFigureOut">
              <a:rPr lang="en-US" smtClean="0"/>
              <a:t>3/18/2022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DCC15F1-4982-4B51-84C1-57D8D32961C5}" type="slidenum">
              <a:rPr lang="en-US" smtClean="0"/>
              <a:t>‹#›</a:t>
            </a:fld>
            <a:endParaRPr lang="en-US"/>
          </a:p>
        </p:txBody>
      </p:sp>
    </p:spTree>
    <p:extLst>
      <p:ext uri="{BB962C8B-B14F-4D97-AF65-F5344CB8AC3E}">
        <p14:creationId xmlns:p14="http://schemas.microsoft.com/office/powerpoint/2010/main" val="2824917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7F66442-F25D-4E99-A4F6-5A00E5EC34BD}" type="datetimeFigureOut">
              <a:rPr lang="en-US" smtClean="0"/>
              <a:t>3/18/2022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32C5B7A-08A0-4DAD-9D99-730ABF6CE324}" type="slidenum">
              <a:rPr lang="en-US" smtClean="0"/>
              <a:t>‹#›</a:t>
            </a:fld>
            <a:endParaRPr lang="en-US"/>
          </a:p>
        </p:txBody>
      </p:sp>
    </p:spTree>
    <p:extLst>
      <p:ext uri="{BB962C8B-B14F-4D97-AF65-F5344CB8AC3E}">
        <p14:creationId xmlns:p14="http://schemas.microsoft.com/office/powerpoint/2010/main" val="13724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C5B7A-08A0-4DAD-9D99-730ABF6CE324}" type="slidenum">
              <a:rPr lang="en-US" smtClean="0"/>
              <a:t>1</a:t>
            </a:fld>
            <a:endParaRPr lang="en-US"/>
          </a:p>
        </p:txBody>
      </p:sp>
    </p:spTree>
    <p:extLst>
      <p:ext uri="{BB962C8B-B14F-4D97-AF65-F5344CB8AC3E}">
        <p14:creationId xmlns:p14="http://schemas.microsoft.com/office/powerpoint/2010/main" val="188453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C5B7A-08A0-4DAD-9D99-730ABF6CE324}" type="slidenum">
              <a:rPr lang="en-US" smtClean="0"/>
              <a:t>50</a:t>
            </a:fld>
            <a:endParaRPr lang="en-US"/>
          </a:p>
        </p:txBody>
      </p:sp>
    </p:spTree>
    <p:extLst>
      <p:ext uri="{BB962C8B-B14F-4D97-AF65-F5344CB8AC3E}">
        <p14:creationId xmlns:p14="http://schemas.microsoft.com/office/powerpoint/2010/main" val="20819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C5B7A-08A0-4DAD-9D99-730ABF6CE324}" type="slidenum">
              <a:rPr lang="en-US" smtClean="0"/>
              <a:t>52</a:t>
            </a:fld>
            <a:endParaRPr lang="en-US"/>
          </a:p>
        </p:txBody>
      </p:sp>
    </p:spTree>
    <p:extLst>
      <p:ext uri="{BB962C8B-B14F-4D97-AF65-F5344CB8AC3E}">
        <p14:creationId xmlns:p14="http://schemas.microsoft.com/office/powerpoint/2010/main" val="211860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08C9ADB-68AE-4729-90AE-549978DD862A}" type="slidenum">
              <a:rPr lang="en-US" smtClean="0"/>
              <a:t>‹#›</a:t>
            </a:fld>
            <a:endParaRPr lang="en-US"/>
          </a:p>
        </p:txBody>
      </p:sp>
    </p:spTree>
    <p:extLst>
      <p:ext uri="{BB962C8B-B14F-4D97-AF65-F5344CB8AC3E}">
        <p14:creationId xmlns:p14="http://schemas.microsoft.com/office/powerpoint/2010/main" val="23975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08C9ADB-68AE-4729-90AE-549978DD862A}" type="slidenum">
              <a:rPr lang="en-US" smtClean="0"/>
              <a:t>‹#›</a:t>
            </a:fld>
            <a:endParaRPr lang="en-US"/>
          </a:p>
        </p:txBody>
      </p:sp>
    </p:spTree>
    <p:extLst>
      <p:ext uri="{BB962C8B-B14F-4D97-AF65-F5344CB8AC3E}">
        <p14:creationId xmlns:p14="http://schemas.microsoft.com/office/powerpoint/2010/main" val="136929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08C9ADB-68AE-4729-90AE-549978DD862A}" type="slidenum">
              <a:rPr lang="en-US" smtClean="0"/>
              <a:t>‹#›</a:t>
            </a:fld>
            <a:endParaRPr lang="en-US"/>
          </a:p>
        </p:txBody>
      </p:sp>
    </p:spTree>
    <p:extLst>
      <p:ext uri="{BB962C8B-B14F-4D97-AF65-F5344CB8AC3E}">
        <p14:creationId xmlns:p14="http://schemas.microsoft.com/office/powerpoint/2010/main" val="3751536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13314" name="Rectangle 2"/>
          <p:cNvSpPr>
            <a:spLocks noGrp="1" noChangeArrowheads="1"/>
          </p:cNvSpPr>
          <p:nvPr>
            <p:ph type="ctrTitle" hasCustomPrompt="1"/>
          </p:nvPr>
        </p:nvSpPr>
        <p:spPr>
          <a:xfrm>
            <a:off x="533400" y="1313544"/>
            <a:ext cx="6400800" cy="1219200"/>
          </a:xfrm>
        </p:spPr>
        <p:txBody>
          <a:bodyPr anchor="t"/>
          <a:lstStyle>
            <a:lvl1pPr algn="l">
              <a:spcBef>
                <a:spcPct val="50000"/>
              </a:spcBef>
              <a:defRPr sz="4800">
                <a:solidFill>
                  <a:schemeClr val="tx1"/>
                </a:solidFill>
              </a:defRPr>
            </a:lvl1pPr>
          </a:lstStyle>
          <a:p>
            <a:pPr lvl="0"/>
            <a:r>
              <a:rPr lang="en-US"/>
              <a:t>Presentation Main Title Should Go Here</a:t>
            </a:r>
            <a:endParaRPr lang="en-US" noProof="0"/>
          </a:p>
        </p:txBody>
      </p:sp>
      <p:sp>
        <p:nvSpPr>
          <p:cNvPr id="5" name="Text Placeholder 4"/>
          <p:cNvSpPr>
            <a:spLocks noGrp="1"/>
          </p:cNvSpPr>
          <p:nvPr>
            <p:ph type="body" sz="quarter" idx="10" hasCustomPrompt="1"/>
          </p:nvPr>
        </p:nvSpPr>
        <p:spPr>
          <a:xfrm>
            <a:off x="533400" y="3207327"/>
            <a:ext cx="6400800" cy="831273"/>
          </a:xfrm>
        </p:spPr>
        <p:txBody>
          <a:bodyPr/>
          <a:lstStyle>
            <a:lvl1pPr marL="0" marR="0" indent="0" algn="l" defTabSz="914400" rtl="0" eaLnBrk="1" fontAlgn="base" latinLnBrk="0" hangingPunct="1">
              <a:lnSpc>
                <a:spcPct val="90000"/>
              </a:lnSpc>
              <a:spcBef>
                <a:spcPct val="50000"/>
              </a:spcBef>
              <a:spcAft>
                <a:spcPct val="0"/>
              </a:spcAft>
              <a:buClrTx/>
              <a:buSzTx/>
              <a:buFontTx/>
              <a:buNone/>
              <a:defRPr sz="2800"/>
            </a:lvl1pPr>
          </a:lstStyle>
          <a:p>
            <a:pPr marL="0" marR="0" lvl="0" indent="0" algn="l" defTabSz="914400" rtl="0" eaLnBrk="1" fontAlgn="base" latinLnBrk="0" hangingPunct="1">
              <a:lnSpc>
                <a:spcPct val="90000"/>
              </a:lnSpc>
              <a:spcBef>
                <a:spcPct val="50000"/>
              </a:spcBef>
              <a:spcAft>
                <a:spcPct val="0"/>
              </a:spcAft>
              <a:buClrTx/>
              <a:buSzTx/>
              <a:buFontTx/>
              <a:buNone/>
              <a:defRPr/>
            </a:pPr>
            <a:r>
              <a:rPr lang="en-US" sz="2400">
                <a:solidFill>
                  <a:schemeClr val="tx1"/>
                </a:solidFill>
                <a:latin typeface="Times New Roman" pitchFamily="18" charset="0"/>
              </a:rPr>
              <a:t>Presentation Subtitle Should Go Here</a:t>
            </a:r>
          </a:p>
          <a:p>
            <a:pPr lvl="0"/>
            <a:endParaRPr lang="en-US"/>
          </a:p>
        </p:txBody>
      </p:sp>
      <p:sp>
        <p:nvSpPr>
          <p:cNvPr id="3" name="Text Placeholder 2"/>
          <p:cNvSpPr>
            <a:spLocks noGrp="1"/>
          </p:cNvSpPr>
          <p:nvPr>
            <p:ph type="body" sz="quarter" idx="12" hasCustomPrompt="1"/>
          </p:nvPr>
        </p:nvSpPr>
        <p:spPr>
          <a:xfrm>
            <a:off x="533400" y="5105400"/>
            <a:ext cx="5410200" cy="1066800"/>
          </a:xfrm>
        </p:spPr>
        <p:txBody>
          <a:bodyPr/>
          <a:lstStyle>
            <a:lvl1pPr marL="0" marR="0" indent="0" algn="l" defTabSz="914400" rtl="0" eaLnBrk="1" fontAlgn="base" latinLnBrk="0" hangingPunct="1">
              <a:lnSpc>
                <a:spcPct val="100000"/>
              </a:lnSpc>
              <a:spcBef>
                <a:spcPct val="0"/>
              </a:spcBef>
              <a:spcAft>
                <a:spcPct val="0"/>
              </a:spcAft>
              <a:buClrTx/>
              <a:buSzTx/>
              <a:buFontTx/>
              <a:buNone/>
              <a:defRPr sz="1800"/>
            </a:lvl1pPr>
          </a:lstStyle>
          <a:p>
            <a:pPr marL="0" marR="0" lvl="0" indent="0" algn="l" defTabSz="914400" rtl="0" eaLnBrk="1" fontAlgn="base" latinLnBrk="0" hangingPunct="1">
              <a:lnSpc>
                <a:spcPct val="90000"/>
              </a:lnSpc>
              <a:spcBef>
                <a:spcPct val="50000"/>
              </a:spcBef>
              <a:spcAft>
                <a:spcPct val="0"/>
              </a:spcAft>
              <a:buClrTx/>
              <a:buSzTx/>
              <a:buFontTx/>
              <a:buNone/>
              <a:defRPr/>
            </a:pPr>
            <a:r>
              <a:rPr lang="en-US" noProof="0"/>
              <a:t>Speaker’s Name</a:t>
            </a:r>
            <a:br>
              <a:rPr lang="en-US" noProof="0"/>
            </a:br>
            <a:r>
              <a:rPr lang="en-US" noProof="0"/>
              <a:t>Speaker’s Title</a:t>
            </a:r>
            <a:br>
              <a:rPr lang="en-US" noProof="0"/>
            </a:br>
            <a:r>
              <a:rPr lang="en-US" noProof="0"/>
              <a:t>email@ballardspahr.com</a:t>
            </a:r>
            <a:br>
              <a:rPr lang="en-US" noProof="0"/>
            </a:br>
            <a:r>
              <a:rPr lang="en-US" noProof="0"/>
              <a:t>215.555.0500</a:t>
            </a:r>
          </a:p>
          <a:p>
            <a:pPr lvl="0"/>
            <a:endParaRPr lang="en-US"/>
          </a:p>
        </p:txBody>
      </p:sp>
    </p:spTree>
    <p:extLst>
      <p:ext uri="{BB962C8B-B14F-4D97-AF65-F5344CB8AC3E}">
        <p14:creationId xmlns:p14="http://schemas.microsoft.com/office/powerpoint/2010/main" val="6631462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C9ADB-68AE-4729-90AE-549978DD862A}" type="slidenum">
              <a:rPr lang="en-US" smtClean="0"/>
              <a:t>‹#›</a:t>
            </a:fld>
            <a:endParaRPr lang="en-US"/>
          </a:p>
        </p:txBody>
      </p:sp>
    </p:spTree>
    <p:extLst>
      <p:ext uri="{BB962C8B-B14F-4D97-AF65-F5344CB8AC3E}">
        <p14:creationId xmlns:p14="http://schemas.microsoft.com/office/powerpoint/2010/main" val="2729254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08C9ADB-68AE-4729-90AE-549978DD862A}" type="slidenum">
              <a:rPr lang="en-US" smtClean="0"/>
              <a:t>‹#›</a:t>
            </a:fld>
            <a:endParaRPr lang="en-US"/>
          </a:p>
        </p:txBody>
      </p:sp>
    </p:spTree>
    <p:extLst>
      <p:ext uri="{BB962C8B-B14F-4D97-AF65-F5344CB8AC3E}">
        <p14:creationId xmlns:p14="http://schemas.microsoft.com/office/powerpoint/2010/main" val="2903807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C9ADB-68AE-4729-90AE-549978DD862A}" type="slidenum">
              <a:rPr lang="en-US" smtClean="0"/>
              <a:t>‹#›</a:t>
            </a:fld>
            <a:endParaRPr lang="en-US"/>
          </a:p>
        </p:txBody>
      </p:sp>
    </p:spTree>
    <p:extLst>
      <p:ext uri="{BB962C8B-B14F-4D97-AF65-F5344CB8AC3E}">
        <p14:creationId xmlns:p14="http://schemas.microsoft.com/office/powerpoint/2010/main" val="208243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B08C9ADB-68AE-4729-90AE-549978DD862A}" type="slidenum">
              <a:rPr lang="en-US" smtClean="0"/>
              <a:t>‹#›</a:t>
            </a:fld>
            <a:endParaRPr lang="en-US"/>
          </a:p>
        </p:txBody>
      </p:sp>
    </p:spTree>
    <p:extLst>
      <p:ext uri="{BB962C8B-B14F-4D97-AF65-F5344CB8AC3E}">
        <p14:creationId xmlns:p14="http://schemas.microsoft.com/office/powerpoint/2010/main" val="370749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8C9ADB-68AE-4729-90AE-549978DD862A}" type="slidenum">
              <a:rPr lang="en-US" smtClean="0"/>
              <a:t>‹#›</a:t>
            </a:fld>
            <a:endParaRPr lang="en-US"/>
          </a:p>
        </p:txBody>
      </p:sp>
    </p:spTree>
    <p:extLst>
      <p:ext uri="{BB962C8B-B14F-4D97-AF65-F5344CB8AC3E}">
        <p14:creationId xmlns:p14="http://schemas.microsoft.com/office/powerpoint/2010/main" val="3899406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8C9ADB-68AE-4729-90AE-549978DD862A}" type="slidenum">
              <a:rPr lang="en-US" smtClean="0"/>
              <a:t>‹#›</a:t>
            </a:fld>
            <a:endParaRPr lang="en-US"/>
          </a:p>
        </p:txBody>
      </p:sp>
    </p:spTree>
    <p:extLst>
      <p:ext uri="{BB962C8B-B14F-4D97-AF65-F5344CB8AC3E}">
        <p14:creationId xmlns:p14="http://schemas.microsoft.com/office/powerpoint/2010/main" val="278418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08C9ADB-68AE-4729-90AE-549978DD862A}" type="slidenum">
              <a:rPr lang="en-US" smtClean="0"/>
              <a:t>‹#›</a:t>
            </a:fld>
            <a:endParaRPr lang="en-US"/>
          </a:p>
        </p:txBody>
      </p:sp>
    </p:spTree>
    <p:extLst>
      <p:ext uri="{BB962C8B-B14F-4D97-AF65-F5344CB8AC3E}">
        <p14:creationId xmlns:p14="http://schemas.microsoft.com/office/powerpoint/2010/main" val="307442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C9ADB-68AE-4729-90AE-549978DD862A}" type="slidenum">
              <a:rPr lang="en-US" smtClean="0"/>
              <a:t>‹#›</a:t>
            </a:fld>
            <a:endParaRPr lang="en-US"/>
          </a:p>
        </p:txBody>
      </p:sp>
    </p:spTree>
    <p:extLst>
      <p:ext uri="{BB962C8B-B14F-4D97-AF65-F5344CB8AC3E}">
        <p14:creationId xmlns:p14="http://schemas.microsoft.com/office/powerpoint/2010/main" val="395884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C9ADB-68AE-4729-90AE-549978DD862A}" type="slidenum">
              <a:rPr lang="en-US" smtClean="0"/>
              <a:t>‹#›</a:t>
            </a:fld>
            <a:endParaRPr lang="en-US"/>
          </a:p>
        </p:txBody>
      </p:sp>
    </p:spTree>
    <p:extLst>
      <p:ext uri="{BB962C8B-B14F-4D97-AF65-F5344CB8AC3E}">
        <p14:creationId xmlns:p14="http://schemas.microsoft.com/office/powerpoint/2010/main" val="704318862"/>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kkerman@dehs.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media.floridabar.org/uploads/2020/08/Handbook-2020-8-19-20-ADA-Compliant.pdf" TargetMode="External"/><Relationship Id="rId2" Type="http://schemas.openxmlformats.org/officeDocument/2006/relationships/hyperlink" Target="https://www.floridabar.org/ethics/etad/" TargetMode="External"/><Relationship Id="rId1" Type="http://schemas.openxmlformats.org/officeDocument/2006/relationships/slideLayout" Target="../slideLayouts/slideLayout2.xml"/><Relationship Id="rId4" Type="http://schemas.openxmlformats.org/officeDocument/2006/relationships/hyperlink" Target="https://sdlegislature.gov/Statutes/Codified_Laws/2044876"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commonlawyer.com/?page=Books_APT" TargetMode="External"/><Relationship Id="rId2" Type="http://schemas.openxmlformats.org/officeDocument/2006/relationships/hyperlink" Target="https://cmclarklaw.com/want-prison-time-make-an-nfa-firearm-without-atf-approval/" TargetMode="External"/><Relationship Id="rId1" Type="http://schemas.openxmlformats.org/officeDocument/2006/relationships/slideLayout" Target="../slideLayouts/slideLayout2.xml"/><Relationship Id="rId5" Type="http://schemas.openxmlformats.org/officeDocument/2006/relationships/hyperlink" Target="https://www.jacksonvillelawyer.pro/" TargetMode="External"/><Relationship Id="rId4" Type="http://schemas.openxmlformats.org/officeDocument/2006/relationships/hyperlink" Target="https://www.guntrustlawyer.com/"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www.atf.go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atf.gov/firearms/identify-prohibited-person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ammoland.com/2012/04/a-new-breed-of-gun-trusts-protecting-firearms-collectors-their-collections/#axzz6o9VL9lCV"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americanbar.org/groups/real_property_trust_estate/publication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atf.gov/firearms/docs/form/form-4-application-tax-paid-transfer-and-registration-firearm-atf-form-53204/download"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atf.gov/firearms/docs/form/application-transport-interstate-or-temporarily-export-certain-nfa-firearms-atf/download"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forum.pafoa.org/showthread.php?t=296630"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guntrustguru.com/south-dakot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arsenalattorneys.com/arsenal-gun-trust" TargetMode="External"/><Relationship Id="rId4" Type="http://schemas.openxmlformats.org/officeDocument/2006/relationships/hyperlink" Target="https://nfalawyers.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Gun Trusts</a:t>
            </a:r>
          </a:p>
        </p:txBody>
      </p:sp>
      <p:sp>
        <p:nvSpPr>
          <p:cNvPr id="3" name="Text Placeholder 2"/>
          <p:cNvSpPr>
            <a:spLocks noGrp="1"/>
          </p:cNvSpPr>
          <p:nvPr>
            <p:ph type="body" sz="quarter" idx="10"/>
          </p:nvPr>
        </p:nvSpPr>
        <p:spPr>
          <a:xfrm>
            <a:off x="533400" y="3200401"/>
            <a:ext cx="6400800" cy="838200"/>
          </a:xfrm>
        </p:spPr>
        <p:txBody>
          <a:bodyPr>
            <a:normAutofit fontScale="85000" lnSpcReduction="10000"/>
          </a:bodyPr>
          <a:lstStyle/>
          <a:p>
            <a:r>
              <a:rPr lang="en-US" dirty="0"/>
              <a:t>Future Technology &amp; Liability Issues within the Legal Profession – Legal Career Association, LLC</a:t>
            </a:r>
          </a:p>
        </p:txBody>
      </p:sp>
      <p:sp>
        <p:nvSpPr>
          <p:cNvPr id="4" name="Text Placeholder 3"/>
          <p:cNvSpPr>
            <a:spLocks noGrp="1"/>
          </p:cNvSpPr>
          <p:nvPr>
            <p:ph type="body" sz="quarter" idx="12"/>
          </p:nvPr>
        </p:nvSpPr>
        <p:spPr>
          <a:xfrm>
            <a:off x="533400" y="4267200"/>
            <a:ext cx="5410200" cy="1905000"/>
          </a:xfrm>
        </p:spPr>
        <p:txBody>
          <a:bodyPr>
            <a:normAutofit fontScale="92500" lnSpcReduction="20000"/>
          </a:bodyPr>
          <a:lstStyle/>
          <a:p>
            <a:r>
              <a:rPr lang="en-US" dirty="0"/>
              <a:t>Mary A. Akkerman</a:t>
            </a:r>
          </a:p>
          <a:p>
            <a:r>
              <a:rPr lang="en-US" dirty="0"/>
              <a:t>Davenport, Evans, Hurwitz &amp; Smith, LLP</a:t>
            </a:r>
          </a:p>
          <a:p>
            <a:r>
              <a:rPr lang="en-US" dirty="0"/>
              <a:t>206 W. 14</a:t>
            </a:r>
            <a:r>
              <a:rPr lang="en-US" baseline="30000" dirty="0"/>
              <a:t>th</a:t>
            </a:r>
            <a:r>
              <a:rPr lang="en-US" dirty="0"/>
              <a:t> St.</a:t>
            </a:r>
          </a:p>
          <a:p>
            <a:r>
              <a:rPr lang="en-US" dirty="0"/>
              <a:t>PO Box 1030</a:t>
            </a:r>
          </a:p>
          <a:p>
            <a:r>
              <a:rPr lang="en-US" dirty="0"/>
              <a:t>Sioux Falls, SD 57101-1030</a:t>
            </a:r>
          </a:p>
          <a:p>
            <a:r>
              <a:rPr lang="en-US" dirty="0">
                <a:hlinkClick r:id="rId3"/>
              </a:rPr>
              <a:t>makkerman@dehs.com</a:t>
            </a:r>
            <a:endParaRPr lang="en-US" dirty="0"/>
          </a:p>
          <a:p>
            <a:r>
              <a:rPr lang="en-US" dirty="0"/>
              <a:t>605-357-1220</a:t>
            </a:r>
          </a:p>
          <a:p>
            <a:r>
              <a:rPr lang="en-US" dirty="0"/>
              <a:t>www.dehs.com</a:t>
            </a:r>
          </a:p>
        </p:txBody>
      </p:sp>
    </p:spTree>
    <p:extLst>
      <p:ext uri="{BB962C8B-B14F-4D97-AF65-F5344CB8AC3E}">
        <p14:creationId xmlns:p14="http://schemas.microsoft.com/office/powerpoint/2010/main" val="152256213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08C9ADB-68AE-4729-90AE-549978DD862A}" type="slidenum">
              <a:rPr lang="en-US" smtClean="0"/>
              <a:t>10</a:t>
            </a:fld>
            <a:endParaRPr lang="en-US"/>
          </a:p>
        </p:txBody>
      </p:sp>
      <p:pic>
        <p:nvPicPr>
          <p:cNvPr id="3074" name="Picture 2" descr="Sturgis 2020: Silencer Central Attends the Nations' Largest Motorcycle  Rally – Silencer Cent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0869"/>
            <a:ext cx="6553200" cy="659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389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08C9ADB-68AE-4729-90AE-549978DD862A}" type="slidenum">
              <a:rPr lang="en-US" smtClean="0"/>
              <a:t>11</a:t>
            </a:fld>
            <a:endParaRPr lang="en-US"/>
          </a:p>
        </p:txBody>
      </p:sp>
      <p:pic>
        <p:nvPicPr>
          <p:cNvPr id="4098" name="Picture 2" descr="https://www.silencercentral.com/wp-content/uploads/2020/01/img-about-gallery-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8" y="914400"/>
            <a:ext cx="7361583" cy="509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308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Attorney Advertising</a:t>
            </a:r>
          </a:p>
        </p:txBody>
      </p:sp>
      <p:sp>
        <p:nvSpPr>
          <p:cNvPr id="4" name="Content Placeholder 3"/>
          <p:cNvSpPr>
            <a:spLocks noGrp="1"/>
          </p:cNvSpPr>
          <p:nvPr>
            <p:ph idx="1"/>
          </p:nvPr>
        </p:nvSpPr>
        <p:spPr/>
        <p:txBody>
          <a:bodyPr>
            <a:normAutofit lnSpcReduction="10000"/>
          </a:bodyPr>
          <a:lstStyle/>
          <a:p>
            <a:r>
              <a:rPr lang="en-US" dirty="0"/>
              <a:t>Before we discuss some colorful ads, remember that each state has its own rules and regulations on attorney advertising</a:t>
            </a:r>
          </a:p>
          <a:p>
            <a:pPr lvl="1"/>
            <a:r>
              <a:rPr lang="en-US" dirty="0">
                <a:hlinkClick r:id="rId2"/>
              </a:rPr>
              <a:t>https://www.floridabar.org/ethics/etad/</a:t>
            </a:r>
            <a:endParaRPr lang="en-US" dirty="0"/>
          </a:p>
          <a:p>
            <a:pPr lvl="1"/>
            <a:r>
              <a:rPr lang="en-US" dirty="0">
                <a:hlinkClick r:id="rId3"/>
              </a:rPr>
              <a:t>https://www-media.floridabar.org/uploads/2020/08/Handbook-2020-8-19-20-ADA-Compliant.pdf</a:t>
            </a:r>
            <a:endParaRPr lang="en-US" dirty="0"/>
          </a:p>
          <a:p>
            <a:pPr lvl="1"/>
            <a:r>
              <a:rPr lang="en-US" dirty="0">
                <a:hlinkClick r:id="rId4"/>
              </a:rPr>
              <a:t>https://sdlegislature.gov/Statutes/Codified_Laws/2044876</a:t>
            </a:r>
            <a:endParaRPr lang="en-US" dirty="0"/>
          </a:p>
          <a:p>
            <a:pPr lvl="2"/>
            <a:r>
              <a:rPr lang="en-US" dirty="0"/>
              <a:t>RPC 7.1 through 7.5 </a:t>
            </a:r>
          </a:p>
          <a:p>
            <a:pPr lvl="1"/>
            <a:endParaRPr lang="en-US" dirty="0"/>
          </a:p>
        </p:txBody>
      </p:sp>
      <p:sp>
        <p:nvSpPr>
          <p:cNvPr id="2" name="Slide Number Placeholder 1"/>
          <p:cNvSpPr>
            <a:spLocks noGrp="1"/>
          </p:cNvSpPr>
          <p:nvPr>
            <p:ph type="sldNum" sz="quarter" idx="12"/>
          </p:nvPr>
        </p:nvSpPr>
        <p:spPr/>
        <p:txBody>
          <a:bodyPr/>
          <a:lstStyle/>
          <a:p>
            <a:fld id="{B08C9ADB-68AE-4729-90AE-549978DD862A}" type="slidenum">
              <a:rPr lang="en-US" smtClean="0"/>
              <a:t>12</a:t>
            </a:fld>
            <a:endParaRPr lang="en-US"/>
          </a:p>
        </p:txBody>
      </p:sp>
    </p:spTree>
    <p:extLst>
      <p:ext uri="{BB962C8B-B14F-4D97-AF65-F5344CB8AC3E}">
        <p14:creationId xmlns:p14="http://schemas.microsoft.com/office/powerpoint/2010/main" val="1895244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08C9ADB-68AE-4729-90AE-549978DD862A}" type="slidenum">
              <a:rPr lang="en-US" smtClean="0"/>
              <a:t>13</a:t>
            </a:fld>
            <a:endParaRPr lang="en-US"/>
          </a:p>
        </p:txBody>
      </p:sp>
      <p:pic>
        <p:nvPicPr>
          <p:cNvPr id="4098" name="Picture 2" descr="HaywardEcon Blog---Just a High School Economics Teacher. That's all...:  2013-04-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7021"/>
            <a:ext cx="84582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448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08C9ADB-68AE-4729-90AE-549978DD862A}" type="slidenum">
              <a:rPr lang="en-US" smtClean="0"/>
              <a:t>14</a:t>
            </a:fld>
            <a:endParaRPr lang="en-US"/>
          </a:p>
        </p:txBody>
      </p:sp>
      <p:pic>
        <p:nvPicPr>
          <p:cNvPr id="1028" name="Picture 4" descr="No phot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08" y="1023668"/>
            <a:ext cx="8305800" cy="4726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518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08C9ADB-68AE-4729-90AE-549978DD862A}" type="slidenum">
              <a:rPr lang="en-US" smtClean="0"/>
              <a:t>15</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21075" cy="881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770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08C9ADB-68AE-4729-90AE-549978DD862A}" type="slidenum">
              <a:rPr lang="en-US" smtClean="0"/>
              <a:t>16</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878425" cy="869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9250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More Creative Marketing</a:t>
            </a:r>
          </a:p>
        </p:txBody>
      </p:sp>
      <p:sp>
        <p:nvSpPr>
          <p:cNvPr id="4" name="Content Placeholder 3"/>
          <p:cNvSpPr>
            <a:spLocks noGrp="1"/>
          </p:cNvSpPr>
          <p:nvPr>
            <p:ph idx="1"/>
          </p:nvPr>
        </p:nvSpPr>
        <p:spPr/>
        <p:txBody>
          <a:bodyPr>
            <a:normAutofit fontScale="62500" lnSpcReduction="20000"/>
          </a:bodyPr>
          <a:lstStyle/>
          <a:p>
            <a:r>
              <a:rPr lang="en-US" dirty="0">
                <a:hlinkClick r:id="rId2"/>
              </a:rPr>
              <a:t>https://cmclarklaw.com/want-prison-time-make-an-nfa-firearm-without-atf-approval/</a:t>
            </a:r>
            <a:endParaRPr lang="en-US" dirty="0"/>
          </a:p>
          <a:p>
            <a:pPr lvl="1"/>
            <a:r>
              <a:rPr lang="en-US" dirty="0"/>
              <a:t>“Someone will ALWAYS turn you over to the authorities if they know you’re breaking the law and they can use this ammo against you for their convenience or benefit. Was it a jilted girlfriend? A friend who didn’t share his views about guns or the law? Who knows.” (emphasis in original)</a:t>
            </a:r>
          </a:p>
          <a:p>
            <a:r>
              <a:rPr lang="en-US" dirty="0">
                <a:hlinkClick r:id="rId3"/>
              </a:rPr>
              <a:t>https://commonlawyer.com/?page=Books_APT</a:t>
            </a:r>
            <a:endParaRPr lang="en-US" dirty="0"/>
          </a:p>
          <a:p>
            <a:pPr lvl="1"/>
            <a:r>
              <a:rPr lang="en-US" dirty="0"/>
              <a:t>“…the Gun Trust is used to combat the evil empire's most-recent attack against your Second-Amendment-protected, common-law </a:t>
            </a:r>
            <a:r>
              <a:rPr lang="en-US" i="1" dirty="0"/>
              <a:t>right</a:t>
            </a:r>
            <a:r>
              <a:rPr lang="en-US" dirty="0"/>
              <a:t> (old Anglo-Saxon for </a:t>
            </a:r>
            <a:r>
              <a:rPr lang="en-US" i="1" dirty="0"/>
              <a:t>duty</a:t>
            </a:r>
            <a:r>
              <a:rPr lang="en-US" dirty="0"/>
              <a:t>) to keep and bear firearms, that is, confiscation of firearms upon the owner's death, claiming the firearms may fall into the hands of dangerous family members. But with a properly drafted Gun Trust, such firearms can pass to a successor trustee without government seizing them.” (emphasis in original)</a:t>
            </a:r>
          </a:p>
          <a:p>
            <a:r>
              <a:rPr lang="en-US" dirty="0">
                <a:hlinkClick r:id="rId4"/>
              </a:rPr>
              <a:t>https://www.guntrustlawyer.com/</a:t>
            </a:r>
            <a:endParaRPr lang="en-US" dirty="0"/>
          </a:p>
          <a:p>
            <a:pPr lvl="1"/>
            <a:r>
              <a:rPr lang="en-US" dirty="0"/>
              <a:t>A separate website from the lawyer’s general law practice at </a:t>
            </a:r>
            <a:r>
              <a:rPr lang="en-US" dirty="0">
                <a:hlinkClick r:id="rId5"/>
              </a:rPr>
              <a:t>https://www.jacksonvillelawyer.pro/</a:t>
            </a:r>
            <a:endParaRPr lang="en-US" dirty="0"/>
          </a:p>
          <a:p>
            <a:pPr lvl="2"/>
            <a:r>
              <a:rPr lang="en-US" dirty="0"/>
              <a:t>Why?  </a:t>
            </a:r>
          </a:p>
          <a:p>
            <a:pPr lvl="2"/>
            <a:endParaRPr lang="en-US" dirty="0"/>
          </a:p>
        </p:txBody>
      </p:sp>
      <p:sp>
        <p:nvSpPr>
          <p:cNvPr id="2" name="Slide Number Placeholder 1"/>
          <p:cNvSpPr>
            <a:spLocks noGrp="1"/>
          </p:cNvSpPr>
          <p:nvPr>
            <p:ph type="sldNum" sz="quarter" idx="12"/>
          </p:nvPr>
        </p:nvSpPr>
        <p:spPr/>
        <p:txBody>
          <a:bodyPr/>
          <a:lstStyle/>
          <a:p>
            <a:fld id="{B08C9ADB-68AE-4729-90AE-549978DD862A}" type="slidenum">
              <a:rPr lang="en-US" smtClean="0"/>
              <a:t>17</a:t>
            </a:fld>
            <a:endParaRPr lang="en-US"/>
          </a:p>
        </p:txBody>
      </p:sp>
    </p:spTree>
    <p:extLst>
      <p:ext uri="{BB962C8B-B14F-4D97-AF65-F5344CB8AC3E}">
        <p14:creationId xmlns:p14="http://schemas.microsoft.com/office/powerpoint/2010/main" val="2570440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Background</a:t>
            </a:r>
          </a:p>
        </p:txBody>
      </p:sp>
      <p:sp>
        <p:nvSpPr>
          <p:cNvPr id="6" name="Content Placeholder 5"/>
          <p:cNvSpPr>
            <a:spLocks noGrp="1"/>
          </p:cNvSpPr>
          <p:nvPr>
            <p:ph idx="1"/>
          </p:nvPr>
        </p:nvSpPr>
        <p:spPr/>
        <p:txBody>
          <a:bodyPr>
            <a:normAutofit fontScale="85000" lnSpcReduction="20000"/>
          </a:bodyPr>
          <a:lstStyle/>
          <a:p>
            <a:r>
              <a:rPr lang="en-US" dirty="0"/>
              <a:t>Also known as “NFA Trusts” or “NFA Firearms Trusts, after the National Firearms Act</a:t>
            </a:r>
          </a:p>
          <a:p>
            <a:r>
              <a:rPr lang="en-US" dirty="0"/>
              <a:t>Certain types of firearms must be registered with the Bureau of Alcohol, Tobacco, Firearms and Explosives (ATF)</a:t>
            </a:r>
          </a:p>
          <a:p>
            <a:pPr lvl="1"/>
            <a:r>
              <a:rPr lang="en-US" dirty="0">
                <a:hlinkClick r:id="rId2"/>
              </a:rPr>
              <a:t>www.atf.gov</a:t>
            </a:r>
            <a:endParaRPr lang="en-US" dirty="0"/>
          </a:p>
          <a:p>
            <a:pPr lvl="2"/>
            <a:r>
              <a:rPr lang="en-US" dirty="0"/>
              <a:t>“ATF is a law enforcement agency in the United States’ Department of Justice that protects our communities from violent criminals, criminal organizations, the illegal use and trafficking of firearms, the illegal use and storage of explosives, acts of arson and bombings, acts of terrorism, and the illegal diversion of alcohol and tobacco products. We partner with communities, industries, law enforcement, and public safety agencies to safeguard the public we serve through information sharing, training, research, and use of technology.”</a:t>
            </a:r>
          </a:p>
          <a:p>
            <a:endParaRPr lang="en-US" dirty="0"/>
          </a:p>
          <a:p>
            <a:endParaRPr lang="en-US" dirty="0"/>
          </a:p>
        </p:txBody>
      </p:sp>
    </p:spTree>
    <p:extLst>
      <p:ext uri="{BB962C8B-B14F-4D97-AF65-F5344CB8AC3E}">
        <p14:creationId xmlns:p14="http://schemas.microsoft.com/office/powerpoint/2010/main" val="3518986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normAutofit fontScale="70000" lnSpcReduction="20000"/>
          </a:bodyPr>
          <a:lstStyle/>
          <a:p>
            <a:r>
              <a:rPr lang="en-US" dirty="0"/>
              <a:t>Types of firearms that are implicated by federal law</a:t>
            </a:r>
          </a:p>
          <a:p>
            <a:pPr lvl="1"/>
            <a:r>
              <a:rPr lang="en-US" dirty="0"/>
              <a:t>Fully automatic firearms</a:t>
            </a:r>
          </a:p>
          <a:p>
            <a:pPr lvl="1"/>
            <a:r>
              <a:rPr lang="en-US" dirty="0"/>
              <a:t>Certain short barrel rifles (less than 16”)</a:t>
            </a:r>
          </a:p>
          <a:p>
            <a:pPr lvl="1"/>
            <a:r>
              <a:rPr lang="en-US" dirty="0"/>
              <a:t>Sawed-off shotguns (barrels less than 18”)</a:t>
            </a:r>
          </a:p>
          <a:p>
            <a:pPr lvl="1"/>
            <a:r>
              <a:rPr lang="en-US" dirty="0"/>
              <a:t>Suppressors or silencers</a:t>
            </a:r>
          </a:p>
          <a:p>
            <a:pPr lvl="1"/>
            <a:r>
              <a:rPr lang="en-US" dirty="0"/>
              <a:t>Other novelty items, such as pistol swords and walking cane guns</a:t>
            </a:r>
          </a:p>
          <a:p>
            <a:pPr lvl="1"/>
            <a:r>
              <a:rPr lang="en-US" dirty="0"/>
              <a:t>“Destructive devices”</a:t>
            </a:r>
          </a:p>
          <a:p>
            <a:pPr lvl="2"/>
            <a:r>
              <a:rPr lang="en-US" dirty="0"/>
              <a:t>Grenades, etc.</a:t>
            </a:r>
          </a:p>
          <a:p>
            <a:pPr lvl="1"/>
            <a:r>
              <a:rPr lang="en-US" dirty="0"/>
              <a:t>“Any other weapon or device that can be concealed on the person from which a shot can be discharged through the energy of an explosive”</a:t>
            </a:r>
          </a:p>
          <a:p>
            <a:r>
              <a:rPr lang="en-US" dirty="0"/>
              <a:t>Does not include collectable antique weapons other than machine guns or destructive devices</a:t>
            </a:r>
          </a:p>
          <a:p>
            <a:pPr lvl="1"/>
            <a:r>
              <a:rPr lang="en-US" dirty="0"/>
              <a:t>28 USC Sec. 5845(a)</a:t>
            </a:r>
          </a:p>
        </p:txBody>
      </p:sp>
      <p:sp>
        <p:nvSpPr>
          <p:cNvPr id="4" name="Slide Number Placeholder 3"/>
          <p:cNvSpPr>
            <a:spLocks noGrp="1"/>
          </p:cNvSpPr>
          <p:nvPr>
            <p:ph type="sldNum" sz="quarter" idx="12"/>
          </p:nvPr>
        </p:nvSpPr>
        <p:spPr/>
        <p:txBody>
          <a:bodyPr/>
          <a:lstStyle/>
          <a:p>
            <a:fld id="{B08C9ADB-68AE-4729-90AE-549978DD862A}" type="slidenum">
              <a:rPr lang="en-US" smtClean="0"/>
              <a:t>19</a:t>
            </a:fld>
            <a:endParaRPr lang="en-US"/>
          </a:p>
        </p:txBody>
      </p:sp>
    </p:spTree>
    <p:extLst>
      <p:ext uri="{BB962C8B-B14F-4D97-AF65-F5344CB8AC3E}">
        <p14:creationId xmlns:p14="http://schemas.microsoft.com/office/powerpoint/2010/main" val="4160478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Gun Trusts:  Hype, Hysteria and History</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9574" y="1600200"/>
            <a:ext cx="809342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735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Registration, Licensing, and Possession</a:t>
            </a:r>
          </a:p>
        </p:txBody>
      </p:sp>
      <p:sp>
        <p:nvSpPr>
          <p:cNvPr id="3" name="Content Placeholder 2"/>
          <p:cNvSpPr>
            <a:spLocks noGrp="1"/>
          </p:cNvSpPr>
          <p:nvPr>
            <p:ph idx="1"/>
          </p:nvPr>
        </p:nvSpPr>
        <p:spPr/>
        <p:txBody>
          <a:bodyPr>
            <a:normAutofit fontScale="92500" lnSpcReduction="10000"/>
          </a:bodyPr>
          <a:lstStyle/>
          <a:p>
            <a:r>
              <a:rPr lang="en-US" dirty="0"/>
              <a:t>NFA firearms must be registered with the ATF</a:t>
            </a:r>
          </a:p>
          <a:p>
            <a:pPr lvl="1"/>
            <a:r>
              <a:rPr lang="en-US" dirty="0"/>
              <a:t>Transfer taxes must be paid to buy and/or sell them or to transfer ownership</a:t>
            </a:r>
          </a:p>
          <a:p>
            <a:pPr lvl="1"/>
            <a:r>
              <a:rPr lang="en-US" dirty="0"/>
              <a:t>This is not the same as a license or permit</a:t>
            </a:r>
          </a:p>
          <a:p>
            <a:r>
              <a:rPr lang="en-US" dirty="0"/>
              <a:t>Possession is regulated by federal law and, in some cases, by individual states</a:t>
            </a:r>
          </a:p>
          <a:p>
            <a:pPr lvl="1"/>
            <a:r>
              <a:rPr lang="en-US" dirty="0"/>
              <a:t>Each state varies as to its approach</a:t>
            </a:r>
          </a:p>
          <a:p>
            <a:r>
              <a:rPr lang="en-US" dirty="0"/>
              <a:t>Certain people are prohibited from possession</a:t>
            </a:r>
          </a:p>
          <a:p>
            <a:pPr lvl="1"/>
            <a:r>
              <a:rPr lang="en-US" dirty="0"/>
              <a:t>Minor children and/or “prohibited persons” under state or federal law</a:t>
            </a:r>
          </a:p>
          <a:p>
            <a:endParaRPr lang="en-US" dirty="0"/>
          </a:p>
          <a:p>
            <a:endParaRPr lang="en-US" dirty="0"/>
          </a:p>
        </p:txBody>
      </p:sp>
      <p:sp>
        <p:nvSpPr>
          <p:cNvPr id="4" name="Slide Number Placeholder 3"/>
          <p:cNvSpPr>
            <a:spLocks noGrp="1"/>
          </p:cNvSpPr>
          <p:nvPr>
            <p:ph type="sldNum" sz="quarter" idx="12"/>
          </p:nvPr>
        </p:nvSpPr>
        <p:spPr/>
        <p:txBody>
          <a:bodyPr/>
          <a:lstStyle/>
          <a:p>
            <a:fld id="{B08C9ADB-68AE-4729-90AE-549978DD862A}" type="slidenum">
              <a:rPr lang="en-US" smtClean="0"/>
              <a:t>20</a:t>
            </a:fld>
            <a:endParaRPr lang="en-US"/>
          </a:p>
        </p:txBody>
      </p:sp>
    </p:spTree>
    <p:extLst>
      <p:ext uri="{BB962C8B-B14F-4D97-AF65-F5344CB8AC3E}">
        <p14:creationId xmlns:p14="http://schemas.microsoft.com/office/powerpoint/2010/main" val="885873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Governing Law</a:t>
            </a:r>
          </a:p>
        </p:txBody>
      </p:sp>
      <p:sp>
        <p:nvSpPr>
          <p:cNvPr id="3" name="Content Placeholder 2"/>
          <p:cNvSpPr>
            <a:spLocks noGrp="1"/>
          </p:cNvSpPr>
          <p:nvPr>
            <p:ph idx="1"/>
          </p:nvPr>
        </p:nvSpPr>
        <p:spPr/>
        <p:txBody>
          <a:bodyPr/>
          <a:lstStyle/>
          <a:p>
            <a:pPr lvl="0"/>
            <a:r>
              <a:rPr lang="en-US" b="1" dirty="0"/>
              <a:t>Overview of Applicable Federal Firearms Laws </a:t>
            </a:r>
            <a:endParaRPr lang="en-US" dirty="0"/>
          </a:p>
          <a:p>
            <a:pPr lvl="1"/>
            <a:r>
              <a:rPr lang="en-US" dirty="0"/>
              <a:t>The National Firearms Act</a:t>
            </a:r>
          </a:p>
          <a:p>
            <a:pPr lvl="1"/>
            <a:r>
              <a:rPr lang="en-US" dirty="0"/>
              <a:t>The Gun Control Act of 1968</a:t>
            </a:r>
          </a:p>
          <a:p>
            <a:pPr lvl="1"/>
            <a:endParaRPr lang="en-US" dirty="0"/>
          </a:p>
        </p:txBody>
      </p:sp>
      <p:sp>
        <p:nvSpPr>
          <p:cNvPr id="4" name="Slide Number Placeholder 3"/>
          <p:cNvSpPr>
            <a:spLocks noGrp="1"/>
          </p:cNvSpPr>
          <p:nvPr>
            <p:ph type="sldNum" sz="quarter" idx="12"/>
          </p:nvPr>
        </p:nvSpPr>
        <p:spPr/>
        <p:txBody>
          <a:bodyPr/>
          <a:lstStyle/>
          <a:p>
            <a:fld id="{B08C9ADB-68AE-4729-90AE-549978DD862A}" type="slidenum">
              <a:rPr lang="en-US" smtClean="0"/>
              <a:t>21</a:t>
            </a:fld>
            <a:endParaRPr lang="en-US"/>
          </a:p>
        </p:txBody>
      </p:sp>
    </p:spTree>
    <p:extLst>
      <p:ext uri="{BB962C8B-B14F-4D97-AF65-F5344CB8AC3E}">
        <p14:creationId xmlns:p14="http://schemas.microsoft.com/office/powerpoint/2010/main" val="2662063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National Firearms Act</a:t>
            </a:r>
          </a:p>
        </p:txBody>
      </p:sp>
      <p:sp>
        <p:nvSpPr>
          <p:cNvPr id="3" name="Content Placeholder 2"/>
          <p:cNvSpPr>
            <a:spLocks noGrp="1"/>
          </p:cNvSpPr>
          <p:nvPr>
            <p:ph idx="1"/>
          </p:nvPr>
        </p:nvSpPr>
        <p:spPr/>
        <p:txBody>
          <a:bodyPr>
            <a:normAutofit/>
          </a:bodyPr>
          <a:lstStyle/>
          <a:p>
            <a:r>
              <a:rPr lang="en-US" dirty="0"/>
              <a:t>Internal Revenue Code Chapter 53</a:t>
            </a:r>
          </a:p>
          <a:p>
            <a:pPr lvl="1"/>
            <a:r>
              <a:rPr lang="en-US" dirty="0"/>
              <a:t>Yes, this is part of the tax code</a:t>
            </a:r>
          </a:p>
          <a:p>
            <a:r>
              <a:rPr lang="en-US" dirty="0"/>
              <a:t>This Act imposes a tax on the making and transfer of NFA firearms</a:t>
            </a:r>
          </a:p>
          <a:p>
            <a:r>
              <a:rPr lang="en-US" dirty="0"/>
              <a:t>It requires registration with the Secretary of the Treasury</a:t>
            </a:r>
          </a:p>
          <a:p>
            <a:r>
              <a:rPr lang="en-US" dirty="0"/>
              <a:t>27 CFR 479.90a governs the handling of firearms in probate estates</a:t>
            </a:r>
          </a:p>
          <a:p>
            <a:pPr marL="457200" lvl="1" indent="0">
              <a:buNone/>
            </a:pPr>
            <a:endParaRPr lang="en-US" dirty="0"/>
          </a:p>
        </p:txBody>
      </p:sp>
      <p:sp>
        <p:nvSpPr>
          <p:cNvPr id="4" name="Slide Number Placeholder 3"/>
          <p:cNvSpPr>
            <a:spLocks noGrp="1"/>
          </p:cNvSpPr>
          <p:nvPr>
            <p:ph type="sldNum" sz="quarter" idx="12"/>
          </p:nvPr>
        </p:nvSpPr>
        <p:spPr/>
        <p:txBody>
          <a:bodyPr/>
          <a:lstStyle/>
          <a:p>
            <a:fld id="{B08C9ADB-68AE-4729-90AE-549978DD862A}" type="slidenum">
              <a:rPr lang="en-US" smtClean="0"/>
              <a:t>22</a:t>
            </a:fld>
            <a:endParaRPr lang="en-US"/>
          </a:p>
        </p:txBody>
      </p:sp>
    </p:spTree>
    <p:extLst>
      <p:ext uri="{BB962C8B-B14F-4D97-AF65-F5344CB8AC3E}">
        <p14:creationId xmlns:p14="http://schemas.microsoft.com/office/powerpoint/2010/main" val="1512526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Gun Control Act of 1968</a:t>
            </a:r>
          </a:p>
        </p:txBody>
      </p:sp>
      <p:sp>
        <p:nvSpPr>
          <p:cNvPr id="3" name="Content Placeholder 2"/>
          <p:cNvSpPr>
            <a:spLocks noGrp="1"/>
          </p:cNvSpPr>
          <p:nvPr>
            <p:ph idx="1"/>
          </p:nvPr>
        </p:nvSpPr>
        <p:spPr/>
        <p:txBody>
          <a:bodyPr>
            <a:normAutofit fontScale="92500"/>
          </a:bodyPr>
          <a:lstStyle/>
          <a:p>
            <a:r>
              <a:rPr lang="en-US" dirty="0"/>
              <a:t>18 USC Secs. 921-931</a:t>
            </a:r>
          </a:p>
          <a:p>
            <a:r>
              <a:rPr lang="en-US" dirty="0"/>
              <a:t>This Act regulates the interstate transportation of firearms including:</a:t>
            </a:r>
          </a:p>
          <a:p>
            <a:pPr lvl="1"/>
            <a:r>
              <a:rPr lang="en-US" dirty="0"/>
              <a:t>Any weapon (including a starter gun) which will or is designed to or may readily be converted to expel a projectile by the action of an explosive; the frame or receiver of any such weapon; any firearm muffler or firearm silencer; or any destructive device.</a:t>
            </a:r>
          </a:p>
          <a:p>
            <a:pPr lvl="1"/>
            <a:r>
              <a:rPr lang="en-US" dirty="0"/>
              <a:t>Antique collectable firearms are not included in this definition</a:t>
            </a:r>
          </a:p>
        </p:txBody>
      </p:sp>
      <p:sp>
        <p:nvSpPr>
          <p:cNvPr id="4" name="Slide Number Placeholder 3"/>
          <p:cNvSpPr>
            <a:spLocks noGrp="1"/>
          </p:cNvSpPr>
          <p:nvPr>
            <p:ph type="sldNum" sz="quarter" idx="12"/>
          </p:nvPr>
        </p:nvSpPr>
        <p:spPr/>
        <p:txBody>
          <a:bodyPr/>
          <a:lstStyle/>
          <a:p>
            <a:fld id="{B08C9ADB-68AE-4729-90AE-549978DD862A}" type="slidenum">
              <a:rPr lang="en-US" smtClean="0"/>
              <a:t>23</a:t>
            </a:fld>
            <a:endParaRPr lang="en-US"/>
          </a:p>
        </p:txBody>
      </p:sp>
    </p:spTree>
    <p:extLst>
      <p:ext uri="{BB962C8B-B14F-4D97-AF65-F5344CB8AC3E}">
        <p14:creationId xmlns:p14="http://schemas.microsoft.com/office/powerpoint/2010/main" val="1952546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42900" lvl="0" indent="-342900">
              <a:spcBef>
                <a:spcPct val="20000"/>
              </a:spcBef>
            </a:pPr>
            <a:r>
              <a:rPr lang="en-US" sz="2000" b="1" dirty="0">
                <a:solidFill>
                  <a:prstClr val="black"/>
                </a:solidFill>
                <a:ea typeface="+mn-ea"/>
                <a:cs typeface="+mn-cs"/>
              </a:rPr>
              <a:t>The Gun Control Act (GCA), codified at 18 U.S.C. § 922(g), makes it unlawful for certain categories of persons to ship, transport, receive, or possess firearms or ammunition, to include any person:</a:t>
            </a:r>
            <a:br>
              <a:rPr lang="en-US" sz="2000" b="1" dirty="0">
                <a:solidFill>
                  <a:prstClr val="black"/>
                </a:solidFill>
                <a:ea typeface="+mn-ea"/>
                <a:cs typeface="+mn-cs"/>
              </a:rPr>
            </a:br>
            <a:endParaRPr lang="en-US" sz="2000" b="1" dirty="0"/>
          </a:p>
        </p:txBody>
      </p:sp>
      <p:sp>
        <p:nvSpPr>
          <p:cNvPr id="3" name="Content Placeholder 2"/>
          <p:cNvSpPr>
            <a:spLocks noGrp="1"/>
          </p:cNvSpPr>
          <p:nvPr>
            <p:ph idx="1"/>
          </p:nvPr>
        </p:nvSpPr>
        <p:spPr>
          <a:xfrm>
            <a:off x="457200" y="1219200"/>
            <a:ext cx="8229600" cy="4830763"/>
          </a:xfrm>
        </p:spPr>
        <p:txBody>
          <a:bodyPr>
            <a:noAutofit/>
          </a:bodyPr>
          <a:lstStyle/>
          <a:p>
            <a:r>
              <a:rPr lang="en-US" sz="1600" i="1" dirty="0"/>
              <a:t>convicted in any court of a crime punishable by imprisonment for a term exceeding one year;</a:t>
            </a:r>
            <a:endParaRPr lang="en-US" sz="1600" dirty="0"/>
          </a:p>
          <a:p>
            <a:r>
              <a:rPr lang="en-US" sz="1600" i="1" dirty="0"/>
              <a:t>who is a fugitive from justice;</a:t>
            </a:r>
            <a:endParaRPr lang="en-US" sz="1600" dirty="0"/>
          </a:p>
          <a:p>
            <a:r>
              <a:rPr lang="en-US" sz="1600" i="1" dirty="0"/>
              <a:t>who is an unlawful user of or addicted to any controlled substance (as defined in section 102 of the Controlled Substances Act, codified at 21 U.S.C. § 802);</a:t>
            </a:r>
            <a:endParaRPr lang="en-US" sz="1600" dirty="0"/>
          </a:p>
          <a:p>
            <a:r>
              <a:rPr lang="en-US" sz="1600" i="1" dirty="0"/>
              <a:t>who has been adjudicated as a mental defective or has been committed to any mental institution;</a:t>
            </a:r>
            <a:endParaRPr lang="en-US" sz="1600" dirty="0"/>
          </a:p>
          <a:p>
            <a:r>
              <a:rPr lang="en-US" sz="1600" i="1" dirty="0"/>
              <a:t>who is an illegal alien;</a:t>
            </a:r>
            <a:endParaRPr lang="en-US" sz="1600" dirty="0"/>
          </a:p>
          <a:p>
            <a:r>
              <a:rPr lang="en-US" sz="1600" i="1" dirty="0"/>
              <a:t>who has been discharged from the Armed Forces under dishonorable conditions;</a:t>
            </a:r>
            <a:endParaRPr lang="en-US" sz="1600" dirty="0"/>
          </a:p>
          <a:p>
            <a:r>
              <a:rPr lang="en-US" sz="1600" i="1" dirty="0"/>
              <a:t>who has renounced his or her United States citizenship;</a:t>
            </a:r>
            <a:endParaRPr lang="en-US" sz="1600" dirty="0"/>
          </a:p>
          <a:p>
            <a:r>
              <a:rPr lang="en-US" sz="1600" i="1" dirty="0"/>
              <a:t>who is subject to a court order restraining the person from harassing, stalking, or threatening an intimate partner or child of the intimate partner; or</a:t>
            </a:r>
            <a:endParaRPr lang="en-US" sz="1600" dirty="0"/>
          </a:p>
          <a:p>
            <a:r>
              <a:rPr lang="en-US" sz="1600" i="1" dirty="0"/>
              <a:t>who has been convicted of a misdemeanor crime of domestic violence.</a:t>
            </a:r>
            <a:endParaRPr lang="en-US" sz="1600" dirty="0"/>
          </a:p>
          <a:p>
            <a:r>
              <a:rPr lang="en-US" sz="1600" dirty="0"/>
              <a:t>The GCA at 18 U.S.C. § 922(n) also makes it unlawful for any person under indictment for a crime punishable by imprisonment for a term exceeding one year to ship, transport, or receive firearms or ammunition. </a:t>
            </a:r>
          </a:p>
          <a:p>
            <a:r>
              <a:rPr lang="en-US" sz="1600" dirty="0"/>
              <a:t>Further, the GCA at 18 U.S.C. § 922(d) makes it unlawful to sell or otherwise dispose of firearms or ammunition to any person who is prohibited from shipping, transporting, receiving, or possessing firearms or ammunition.</a:t>
            </a:r>
          </a:p>
          <a:p>
            <a:pPr marL="0" indent="0">
              <a:buNone/>
            </a:pPr>
            <a:r>
              <a:rPr lang="en-US" sz="1600" dirty="0"/>
              <a:t>Source:  </a:t>
            </a:r>
            <a:r>
              <a:rPr lang="en-US" sz="1600" dirty="0">
                <a:hlinkClick r:id="rId2"/>
              </a:rPr>
              <a:t>https://www.atf.gov/firearms/identify-prohibited-persons</a:t>
            </a:r>
            <a:r>
              <a:rPr lang="en-US" sz="1600" dirty="0"/>
              <a:t> (emphasis in original)</a:t>
            </a:r>
          </a:p>
          <a:p>
            <a:endParaRPr lang="en-US" sz="1600" dirty="0"/>
          </a:p>
        </p:txBody>
      </p:sp>
      <p:sp>
        <p:nvSpPr>
          <p:cNvPr id="4" name="Slide Number Placeholder 3"/>
          <p:cNvSpPr>
            <a:spLocks noGrp="1"/>
          </p:cNvSpPr>
          <p:nvPr>
            <p:ph type="sldNum" sz="quarter" idx="12"/>
          </p:nvPr>
        </p:nvSpPr>
        <p:spPr/>
        <p:txBody>
          <a:bodyPr/>
          <a:lstStyle/>
          <a:p>
            <a:fld id="{B08C9ADB-68AE-4729-90AE-549978DD862A}" type="slidenum">
              <a:rPr lang="en-US" smtClean="0"/>
              <a:t>24</a:t>
            </a:fld>
            <a:endParaRPr lang="en-US"/>
          </a:p>
        </p:txBody>
      </p:sp>
    </p:spTree>
    <p:extLst>
      <p:ext uri="{BB962C8B-B14F-4D97-AF65-F5344CB8AC3E}">
        <p14:creationId xmlns:p14="http://schemas.microsoft.com/office/powerpoint/2010/main" val="3763132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a Gun Trust Protect Guns?</a:t>
            </a:r>
          </a:p>
        </p:txBody>
      </p:sp>
      <p:sp>
        <p:nvSpPr>
          <p:cNvPr id="3" name="Content Placeholder 2"/>
          <p:cNvSpPr>
            <a:spLocks noGrp="1"/>
          </p:cNvSpPr>
          <p:nvPr>
            <p:ph idx="1"/>
          </p:nvPr>
        </p:nvSpPr>
        <p:spPr/>
        <p:txBody>
          <a:bodyPr>
            <a:normAutofit fontScale="70000" lnSpcReduction="20000"/>
          </a:bodyPr>
          <a:lstStyle/>
          <a:p>
            <a:r>
              <a:rPr lang="en-US" dirty="0"/>
              <a:t>Spoiler alert:  it doesn’t necessarily, unless the guns might otherwise be in the possession of a prohibited person and subject to possible seizure</a:t>
            </a:r>
          </a:p>
          <a:p>
            <a:r>
              <a:rPr lang="en-US" dirty="0"/>
              <a:t>But it does protect the owner</a:t>
            </a:r>
          </a:p>
          <a:p>
            <a:pPr lvl="1"/>
            <a:r>
              <a:rPr lang="en-US" dirty="0"/>
              <a:t>How?</a:t>
            </a:r>
          </a:p>
          <a:p>
            <a:pPr lvl="2"/>
            <a:r>
              <a:rPr lang="en-US" dirty="0"/>
              <a:t>Gun trusts protect owners and their friends and family from unlawful </a:t>
            </a:r>
            <a:r>
              <a:rPr lang="en-US" u="sng" dirty="0"/>
              <a:t>possession</a:t>
            </a:r>
            <a:r>
              <a:rPr lang="en-US" dirty="0"/>
              <a:t> of a regulated firearm</a:t>
            </a:r>
          </a:p>
          <a:p>
            <a:pPr lvl="3"/>
            <a:r>
              <a:rPr lang="en-US" dirty="0"/>
              <a:t>Illegal possession is typically a felony under federal law</a:t>
            </a:r>
          </a:p>
          <a:p>
            <a:pPr lvl="3"/>
            <a:r>
              <a:rPr lang="en-US" dirty="0"/>
              <a:t>Illegal possession can, in some instances, result in confiscation of the offending firearm, so in that way a Gun Trust can provide some protection for the guns themselves</a:t>
            </a:r>
          </a:p>
          <a:p>
            <a:pPr lvl="2"/>
            <a:r>
              <a:rPr lang="en-US" dirty="0"/>
              <a:t>But these devices are primarily designed to protect against illegal possession </a:t>
            </a:r>
          </a:p>
          <a:p>
            <a:pPr lvl="1"/>
            <a:r>
              <a:rPr lang="en-US" dirty="0"/>
              <a:t>It also can allow transfer of NFA firearms to the beneficiaries at the death of the settlor without the estate representatives having to worry about whether they are entitled to possession during estate administration</a:t>
            </a:r>
          </a:p>
          <a:p>
            <a:pPr lvl="2"/>
            <a:r>
              <a:rPr lang="en-US" dirty="0"/>
              <a:t>So, perhaps to that extent, it protects the guns</a:t>
            </a:r>
          </a:p>
          <a:p>
            <a:pPr lvl="2"/>
            <a:r>
              <a:rPr lang="en-US" dirty="0"/>
              <a:t>But mostly it protects those parties handling the guns</a:t>
            </a:r>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B08C9ADB-68AE-4729-90AE-549978DD862A}" type="slidenum">
              <a:rPr lang="en-US" smtClean="0"/>
              <a:t>25</a:t>
            </a:fld>
            <a:endParaRPr lang="en-US"/>
          </a:p>
        </p:txBody>
      </p:sp>
    </p:spTree>
    <p:extLst>
      <p:ext uri="{BB962C8B-B14F-4D97-AF65-F5344CB8AC3E}">
        <p14:creationId xmlns:p14="http://schemas.microsoft.com/office/powerpoint/2010/main" val="3394587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Treatment of Gun Trusts</a:t>
            </a:r>
          </a:p>
        </p:txBody>
      </p:sp>
      <p:sp>
        <p:nvSpPr>
          <p:cNvPr id="3" name="Content Placeholder 2"/>
          <p:cNvSpPr>
            <a:spLocks noGrp="1"/>
          </p:cNvSpPr>
          <p:nvPr>
            <p:ph idx="1"/>
          </p:nvPr>
        </p:nvSpPr>
        <p:spPr/>
        <p:txBody>
          <a:bodyPr/>
          <a:lstStyle/>
          <a:p>
            <a:r>
              <a:rPr lang="en-US" dirty="0"/>
              <a:t>Prior to July 13, 2016, ATF regulations required a Chief Law Enforcement Officer to sign off on purchase of NFA firearms</a:t>
            </a:r>
          </a:p>
          <a:p>
            <a:pPr lvl="1"/>
            <a:r>
              <a:rPr lang="en-US" dirty="0"/>
              <a:t>Gun Trusts were used to bypass these requirements and streamline purchase of NFA firearms</a:t>
            </a:r>
          </a:p>
          <a:p>
            <a:r>
              <a:rPr lang="en-US" dirty="0"/>
              <a:t>Current law no longer requires the law enforcement sign off, making it easier for individuals to purchase NFA firearms</a:t>
            </a:r>
          </a:p>
        </p:txBody>
      </p:sp>
      <p:sp>
        <p:nvSpPr>
          <p:cNvPr id="4" name="Slide Number Placeholder 3"/>
          <p:cNvSpPr>
            <a:spLocks noGrp="1"/>
          </p:cNvSpPr>
          <p:nvPr>
            <p:ph type="sldNum" sz="quarter" idx="12"/>
          </p:nvPr>
        </p:nvSpPr>
        <p:spPr/>
        <p:txBody>
          <a:bodyPr/>
          <a:lstStyle/>
          <a:p>
            <a:fld id="{B08C9ADB-68AE-4729-90AE-549978DD862A}" type="slidenum">
              <a:rPr lang="en-US" smtClean="0"/>
              <a:t>26</a:t>
            </a:fld>
            <a:endParaRPr lang="en-US"/>
          </a:p>
        </p:txBody>
      </p:sp>
    </p:spTree>
    <p:extLst>
      <p:ext uri="{BB962C8B-B14F-4D97-AF65-F5344CB8AC3E}">
        <p14:creationId xmlns:p14="http://schemas.microsoft.com/office/powerpoint/2010/main" val="1112616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Law</a:t>
            </a:r>
          </a:p>
        </p:txBody>
      </p:sp>
      <p:sp>
        <p:nvSpPr>
          <p:cNvPr id="3" name="Content Placeholder 2"/>
          <p:cNvSpPr>
            <a:spLocks noGrp="1"/>
          </p:cNvSpPr>
          <p:nvPr>
            <p:ph idx="1"/>
          </p:nvPr>
        </p:nvSpPr>
        <p:spPr/>
        <p:txBody>
          <a:bodyPr>
            <a:normAutofit fontScale="85000" lnSpcReduction="20000"/>
          </a:bodyPr>
          <a:lstStyle/>
          <a:p>
            <a:r>
              <a:rPr lang="en-US" dirty="0"/>
              <a:t>Also, prior to July 13, 2016, a loophole existed that allowed individuals acting on behalf of a trust to purchase an NFA firearm without a background check or ID.</a:t>
            </a:r>
          </a:p>
          <a:p>
            <a:pPr lvl="1"/>
            <a:r>
              <a:rPr lang="en-US" dirty="0"/>
              <a:t>This law changed to require background checks for “Responsible Persons” (e.g. trustees) pursuant to 27 CFR Part 479, known as ATF Rule 41</a:t>
            </a:r>
          </a:p>
          <a:p>
            <a:pPr lvl="1"/>
            <a:r>
              <a:rPr lang="en-US" dirty="0"/>
              <a:t>Responsible person is “any trust, partnership, association, company (including LLCs), corporation or individual who possesses directly or indirectly the right, power, or authority to direct the management and policies of the trust or entity to receive, possess, transport, ship, deliver or dispose of a firearm on behalf of or for the entity.</a:t>
            </a:r>
          </a:p>
        </p:txBody>
      </p:sp>
      <p:sp>
        <p:nvSpPr>
          <p:cNvPr id="4" name="Slide Number Placeholder 3"/>
          <p:cNvSpPr>
            <a:spLocks noGrp="1"/>
          </p:cNvSpPr>
          <p:nvPr>
            <p:ph type="sldNum" sz="quarter" idx="12"/>
          </p:nvPr>
        </p:nvSpPr>
        <p:spPr/>
        <p:txBody>
          <a:bodyPr/>
          <a:lstStyle/>
          <a:p>
            <a:fld id="{B08C9ADB-68AE-4729-90AE-549978DD862A}" type="slidenum">
              <a:rPr lang="en-US" smtClean="0"/>
              <a:t>27</a:t>
            </a:fld>
            <a:endParaRPr lang="en-US"/>
          </a:p>
        </p:txBody>
      </p:sp>
    </p:spTree>
    <p:extLst>
      <p:ext uri="{BB962C8B-B14F-4D97-AF65-F5344CB8AC3E}">
        <p14:creationId xmlns:p14="http://schemas.microsoft.com/office/powerpoint/2010/main" val="1167867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Are Gun Trusts Still Useful?</a:t>
            </a:r>
          </a:p>
        </p:txBody>
      </p:sp>
      <p:sp>
        <p:nvSpPr>
          <p:cNvPr id="3" name="Content Placeholder 2"/>
          <p:cNvSpPr>
            <a:spLocks noGrp="1"/>
          </p:cNvSpPr>
          <p:nvPr>
            <p:ph idx="1"/>
          </p:nvPr>
        </p:nvSpPr>
        <p:spPr/>
        <p:txBody>
          <a:bodyPr>
            <a:normAutofit fontScale="70000" lnSpcReduction="20000"/>
          </a:bodyPr>
          <a:lstStyle/>
          <a:p>
            <a:r>
              <a:rPr lang="en-US" dirty="0"/>
              <a:t>Under current law, an individual can transfer an NFA firearm by completing the ATF application, submitting a copy by mail to the appropriate Chief Law Enforcement Officer, then submitting the application, fingerprints, and a passport photo</a:t>
            </a:r>
          </a:p>
          <a:p>
            <a:pPr lvl="1"/>
            <a:r>
              <a:rPr lang="en-US" dirty="0"/>
              <a:t>This sounds easier than what a Gun Trust trustee must do, below</a:t>
            </a:r>
          </a:p>
          <a:p>
            <a:endParaRPr lang="en-US" dirty="0"/>
          </a:p>
          <a:p>
            <a:r>
              <a:rPr lang="en-US" dirty="0"/>
              <a:t>A trustee of a Gun Trust must complete the ATF application, and also must have the Co-Trustees (Responsible Person in ATF lingo) associated with the trust complete a new ATF form. The trustee must submit a copy of all the ATF forms by mail to law enforcement, and then submit a copy of the entire gun trust, the ATF application and forms, and fingerprint cards and passport photos for every Responsible Person to the ATF</a:t>
            </a:r>
          </a:p>
          <a:p>
            <a:pPr lvl="1"/>
            <a:r>
              <a:rPr lang="en-US" dirty="0"/>
              <a:t>This is more work than buying as an individual purchaser</a:t>
            </a:r>
          </a:p>
        </p:txBody>
      </p:sp>
      <p:sp>
        <p:nvSpPr>
          <p:cNvPr id="4" name="Slide Number Placeholder 3"/>
          <p:cNvSpPr>
            <a:spLocks noGrp="1"/>
          </p:cNvSpPr>
          <p:nvPr>
            <p:ph type="sldNum" sz="quarter" idx="12"/>
          </p:nvPr>
        </p:nvSpPr>
        <p:spPr/>
        <p:txBody>
          <a:bodyPr/>
          <a:lstStyle/>
          <a:p>
            <a:fld id="{B08C9ADB-68AE-4729-90AE-549978DD862A}" type="slidenum">
              <a:rPr lang="en-US" smtClean="0"/>
              <a:t>28</a:t>
            </a:fld>
            <a:endParaRPr lang="en-US"/>
          </a:p>
        </p:txBody>
      </p:sp>
    </p:spTree>
    <p:extLst>
      <p:ext uri="{BB962C8B-B14F-4D97-AF65-F5344CB8AC3E}">
        <p14:creationId xmlns:p14="http://schemas.microsoft.com/office/powerpoint/2010/main" val="786845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Why Do a Gun Trust?</a:t>
            </a:r>
          </a:p>
        </p:txBody>
      </p:sp>
      <p:sp>
        <p:nvSpPr>
          <p:cNvPr id="3" name="Content Placeholder 2"/>
          <p:cNvSpPr>
            <a:spLocks noGrp="1"/>
          </p:cNvSpPr>
          <p:nvPr>
            <p:ph idx="1"/>
          </p:nvPr>
        </p:nvSpPr>
        <p:spPr/>
        <p:txBody>
          <a:bodyPr>
            <a:normAutofit fontScale="92500" lnSpcReduction="10000"/>
          </a:bodyPr>
          <a:lstStyle/>
          <a:p>
            <a:r>
              <a:rPr lang="en-US" dirty="0"/>
              <a:t>It allows family or friends to possess without the owner’s presence if properly drafted</a:t>
            </a:r>
          </a:p>
          <a:p>
            <a:r>
              <a:rPr lang="en-US" dirty="0"/>
              <a:t>It can prevent illegal constructive possession if the firearm is potentially accessible by others in the household</a:t>
            </a:r>
          </a:p>
          <a:p>
            <a:r>
              <a:rPr lang="en-US" dirty="0"/>
              <a:t>It can prevent problems if a spouse needs to use the gun while the owner is absent</a:t>
            </a:r>
          </a:p>
          <a:p>
            <a:r>
              <a:rPr lang="en-US" dirty="0"/>
              <a:t>As with any trust, it can prevent the need for a POA or conservator if the owner becomes incapacitated</a:t>
            </a:r>
          </a:p>
          <a:p>
            <a:endParaRPr lang="en-US" dirty="0"/>
          </a:p>
          <a:p>
            <a:endParaRPr lang="en-US" dirty="0"/>
          </a:p>
        </p:txBody>
      </p:sp>
      <p:sp>
        <p:nvSpPr>
          <p:cNvPr id="4" name="Slide Number Placeholder 3"/>
          <p:cNvSpPr>
            <a:spLocks noGrp="1"/>
          </p:cNvSpPr>
          <p:nvPr>
            <p:ph type="sldNum" sz="quarter" idx="12"/>
          </p:nvPr>
        </p:nvSpPr>
        <p:spPr/>
        <p:txBody>
          <a:bodyPr/>
          <a:lstStyle/>
          <a:p>
            <a:fld id="{B08C9ADB-68AE-4729-90AE-549978DD862A}" type="slidenum">
              <a:rPr lang="en-US" smtClean="0"/>
              <a:t>29</a:t>
            </a:fld>
            <a:endParaRPr lang="en-US"/>
          </a:p>
        </p:txBody>
      </p:sp>
    </p:spTree>
    <p:extLst>
      <p:ext uri="{BB962C8B-B14F-4D97-AF65-F5344CB8AC3E}">
        <p14:creationId xmlns:p14="http://schemas.microsoft.com/office/powerpoint/2010/main" val="1082181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BC38-AA9E-4BC0-8FCA-FE1E821173AF}"/>
              </a:ext>
            </a:extLst>
          </p:cNvPr>
          <p:cNvSpPr>
            <a:spLocks noGrp="1"/>
          </p:cNvSpPr>
          <p:nvPr>
            <p:ph type="title"/>
          </p:nvPr>
        </p:nvSpPr>
        <p:spPr/>
        <p:txBody>
          <a:bodyPr>
            <a:normAutofit fontScale="90000"/>
          </a:bodyPr>
          <a:lstStyle/>
          <a:p>
            <a:r>
              <a:rPr lang="en-US" dirty="0"/>
              <a:t>“Say hello to my little friend!” – Scarface (1983)</a:t>
            </a:r>
          </a:p>
        </p:txBody>
      </p:sp>
      <p:sp>
        <p:nvSpPr>
          <p:cNvPr id="4" name="Slide Number Placeholder 3">
            <a:extLst>
              <a:ext uri="{FF2B5EF4-FFF2-40B4-BE49-F238E27FC236}">
                <a16:creationId xmlns:a16="http://schemas.microsoft.com/office/drawing/2014/main" id="{E22CE1A3-D7BB-4F88-98FD-01015AAC64A0}"/>
              </a:ext>
            </a:extLst>
          </p:cNvPr>
          <p:cNvSpPr>
            <a:spLocks noGrp="1"/>
          </p:cNvSpPr>
          <p:nvPr>
            <p:ph type="sldNum" sz="quarter" idx="12"/>
          </p:nvPr>
        </p:nvSpPr>
        <p:spPr/>
        <p:txBody>
          <a:bodyPr/>
          <a:lstStyle/>
          <a:p>
            <a:fld id="{B08C9ADB-68AE-4729-90AE-549978DD862A}" type="slidenum">
              <a:rPr lang="en-US" smtClean="0"/>
              <a:t>3</a:t>
            </a:fld>
            <a:endParaRPr lang="en-US"/>
          </a:p>
        </p:txBody>
      </p:sp>
      <p:pic>
        <p:nvPicPr>
          <p:cNvPr id="1026" name="Picture 2" descr="Say hello to my little friend': Behind-the-scenes of 'Scarface' | Dangerous  Minds">
            <a:extLst>
              <a:ext uri="{FF2B5EF4-FFF2-40B4-BE49-F238E27FC236}">
                <a16:creationId xmlns:a16="http://schemas.microsoft.com/office/drawing/2014/main" id="{38E6DC84-4F5F-4C7B-B9C8-D3D4A0A803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97497"/>
            <a:ext cx="8229600" cy="433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217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Reasons</a:t>
            </a:r>
          </a:p>
        </p:txBody>
      </p:sp>
      <p:sp>
        <p:nvSpPr>
          <p:cNvPr id="3" name="Content Placeholder 2"/>
          <p:cNvSpPr>
            <a:spLocks noGrp="1"/>
          </p:cNvSpPr>
          <p:nvPr>
            <p:ph idx="1"/>
          </p:nvPr>
        </p:nvSpPr>
        <p:spPr>
          <a:xfrm>
            <a:off x="457200" y="1219200"/>
            <a:ext cx="8229600" cy="4906963"/>
          </a:xfrm>
        </p:spPr>
        <p:txBody>
          <a:bodyPr>
            <a:normAutofit fontScale="85000" lnSpcReduction="10000"/>
          </a:bodyPr>
          <a:lstStyle/>
          <a:p>
            <a:r>
              <a:rPr lang="en-US" dirty="0"/>
              <a:t>Prevents the need for POA to handle NFA firearms</a:t>
            </a:r>
          </a:p>
          <a:p>
            <a:r>
              <a:rPr lang="en-US" dirty="0"/>
              <a:t>Avoids the need for NFA firearms to go through probate</a:t>
            </a:r>
          </a:p>
          <a:p>
            <a:pPr lvl="1"/>
            <a:r>
              <a:rPr lang="en-US" dirty="0"/>
              <a:t>Avoids succession by intestacy if no will or will doesn’t properly dispose of firearms</a:t>
            </a:r>
          </a:p>
          <a:p>
            <a:pPr lvl="1"/>
            <a:r>
              <a:rPr lang="en-US" dirty="0"/>
              <a:t>Avoids cost and need for probate of firearms</a:t>
            </a:r>
          </a:p>
          <a:p>
            <a:pPr lvl="2"/>
            <a:r>
              <a:rPr lang="en-US" dirty="0"/>
              <a:t>Best if all property is titled to avoid probate, not just firearms</a:t>
            </a:r>
          </a:p>
          <a:p>
            <a:pPr lvl="2"/>
            <a:r>
              <a:rPr lang="en-US" dirty="0"/>
              <a:t>Accordingly, NFA Trusts work best with a comprehensive estate plan, although they are best structured as stand alone trusts</a:t>
            </a:r>
          </a:p>
          <a:p>
            <a:r>
              <a:rPr lang="en-US" dirty="0"/>
              <a:t>Avoids publicity of probate</a:t>
            </a:r>
          </a:p>
          <a:p>
            <a:pPr lvl="1"/>
            <a:r>
              <a:rPr lang="en-US" dirty="0"/>
              <a:t>Probate is public record</a:t>
            </a:r>
          </a:p>
          <a:p>
            <a:pPr lvl="1"/>
            <a:r>
              <a:rPr lang="en-US" dirty="0"/>
              <a:t>Inventories may be made public, listing firearms</a:t>
            </a:r>
          </a:p>
          <a:p>
            <a:pPr lvl="1"/>
            <a:endParaRPr lang="en-US" dirty="0"/>
          </a:p>
        </p:txBody>
      </p:sp>
      <p:sp>
        <p:nvSpPr>
          <p:cNvPr id="4" name="Slide Number Placeholder 3"/>
          <p:cNvSpPr>
            <a:spLocks noGrp="1"/>
          </p:cNvSpPr>
          <p:nvPr>
            <p:ph type="sldNum" sz="quarter" idx="12"/>
          </p:nvPr>
        </p:nvSpPr>
        <p:spPr/>
        <p:txBody>
          <a:bodyPr/>
          <a:lstStyle/>
          <a:p>
            <a:fld id="{B08C9ADB-68AE-4729-90AE-549978DD862A}" type="slidenum">
              <a:rPr lang="en-US" smtClean="0"/>
              <a:t>30</a:t>
            </a:fld>
            <a:endParaRPr lang="en-US"/>
          </a:p>
        </p:txBody>
      </p:sp>
    </p:spTree>
    <p:extLst>
      <p:ext uri="{BB962C8B-B14F-4D97-AF65-F5344CB8AC3E}">
        <p14:creationId xmlns:p14="http://schemas.microsoft.com/office/powerpoint/2010/main" val="176835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Gun Trusts Cannot Do</a:t>
            </a:r>
          </a:p>
        </p:txBody>
      </p:sp>
      <p:sp>
        <p:nvSpPr>
          <p:cNvPr id="3" name="Content Placeholder 2"/>
          <p:cNvSpPr>
            <a:spLocks noGrp="1"/>
          </p:cNvSpPr>
          <p:nvPr>
            <p:ph idx="1"/>
          </p:nvPr>
        </p:nvSpPr>
        <p:spPr>
          <a:xfrm>
            <a:off x="381000" y="1295400"/>
            <a:ext cx="8382000" cy="4953000"/>
          </a:xfrm>
        </p:spPr>
        <p:txBody>
          <a:bodyPr>
            <a:normAutofit fontScale="77500" lnSpcReduction="20000"/>
          </a:bodyPr>
          <a:lstStyle/>
          <a:p>
            <a:r>
              <a:rPr lang="en-US" dirty="0"/>
              <a:t>Allow ownership or possession of firearms by “Prohibited Persons”</a:t>
            </a:r>
          </a:p>
          <a:p>
            <a:r>
              <a:rPr lang="en-US" dirty="0"/>
              <a:t>Save you or your clients from the “evil empire”(i.e., changes in state or federal law)</a:t>
            </a:r>
          </a:p>
          <a:p>
            <a:pPr lvl="1"/>
            <a:r>
              <a:rPr lang="en-US" dirty="0"/>
              <a:t>That is, changing laws may affect Gun Trusts</a:t>
            </a:r>
          </a:p>
          <a:p>
            <a:r>
              <a:rPr lang="en-US" dirty="0"/>
              <a:t>Address ownership or possession of non-firearm property at a client’s incapacity or death</a:t>
            </a:r>
          </a:p>
          <a:p>
            <a:pPr lvl="1"/>
            <a:r>
              <a:rPr lang="en-US" dirty="0"/>
              <a:t>They are not a complete estate plan or substitute for baseline, basic planning</a:t>
            </a:r>
          </a:p>
          <a:p>
            <a:pPr lvl="1"/>
            <a:r>
              <a:rPr lang="en-US" dirty="0"/>
              <a:t>They are best used to complement or add on to basic planning vehicles</a:t>
            </a:r>
          </a:p>
          <a:p>
            <a:pPr lvl="1"/>
            <a:r>
              <a:rPr lang="en-US" dirty="0"/>
              <a:t>Clients who want a Gun Trust should be strongly encouraged to have their entire estate plan addressed at that time</a:t>
            </a:r>
          </a:p>
          <a:p>
            <a:pPr lvl="2"/>
            <a:r>
              <a:rPr lang="en-US" dirty="0"/>
              <a:t>Most lawyers who do Gun Trusts also do regular estate planning and probate</a:t>
            </a:r>
          </a:p>
        </p:txBody>
      </p:sp>
      <p:sp>
        <p:nvSpPr>
          <p:cNvPr id="4" name="Slide Number Placeholder 3"/>
          <p:cNvSpPr>
            <a:spLocks noGrp="1"/>
          </p:cNvSpPr>
          <p:nvPr>
            <p:ph type="sldNum" sz="quarter" idx="12"/>
          </p:nvPr>
        </p:nvSpPr>
        <p:spPr/>
        <p:txBody>
          <a:bodyPr/>
          <a:lstStyle/>
          <a:p>
            <a:fld id="{B08C9ADB-68AE-4729-90AE-549978DD862A}" type="slidenum">
              <a:rPr lang="en-US" smtClean="0"/>
              <a:t>31</a:t>
            </a:fld>
            <a:endParaRPr lang="en-US"/>
          </a:p>
        </p:txBody>
      </p:sp>
    </p:spTree>
    <p:extLst>
      <p:ext uri="{BB962C8B-B14F-4D97-AF65-F5344CB8AC3E}">
        <p14:creationId xmlns:p14="http://schemas.microsoft.com/office/powerpoint/2010/main" val="2980047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Things Gun Trusts Cannot Do</a:t>
            </a:r>
          </a:p>
        </p:txBody>
      </p:sp>
      <p:sp>
        <p:nvSpPr>
          <p:cNvPr id="3" name="Content Placeholder 2"/>
          <p:cNvSpPr>
            <a:spLocks noGrp="1"/>
          </p:cNvSpPr>
          <p:nvPr>
            <p:ph idx="1"/>
          </p:nvPr>
        </p:nvSpPr>
        <p:spPr/>
        <p:txBody>
          <a:bodyPr>
            <a:normAutofit fontScale="92500" lnSpcReduction="10000"/>
          </a:bodyPr>
          <a:lstStyle/>
          <a:p>
            <a:r>
              <a:rPr lang="en-US" dirty="0"/>
              <a:t>Protect from liability from misuse of the firearm</a:t>
            </a:r>
          </a:p>
          <a:p>
            <a:pPr lvl="1"/>
            <a:r>
              <a:rPr lang="en-US" dirty="0"/>
              <a:t>Some websites claim that Gun Trusts may be structured as “asset protection trusts”</a:t>
            </a:r>
          </a:p>
          <a:p>
            <a:pPr lvl="2"/>
            <a:r>
              <a:rPr lang="en-US" dirty="0">
                <a:hlinkClick r:id="rId2"/>
              </a:rPr>
              <a:t>https://www.ammoland.com/2012/04/a-new-breed-of-gun-trusts-protecting-firearms-collectors-their-collections/#axzz6o9VL9lCV</a:t>
            </a:r>
            <a:endParaRPr lang="en-US" dirty="0"/>
          </a:p>
          <a:p>
            <a:pPr lvl="1"/>
            <a:r>
              <a:rPr lang="en-US" dirty="0"/>
              <a:t>They mean that assets in trusts would not be subject to future creditor claims, potentially</a:t>
            </a:r>
          </a:p>
          <a:p>
            <a:pPr lvl="1"/>
            <a:r>
              <a:rPr lang="en-US" dirty="0"/>
              <a:t>This is not the same thing absolving the owner/trustee from liability if firearms are used irresponsibly or negligently</a:t>
            </a:r>
          </a:p>
        </p:txBody>
      </p:sp>
      <p:sp>
        <p:nvSpPr>
          <p:cNvPr id="4" name="Slide Number Placeholder 3"/>
          <p:cNvSpPr>
            <a:spLocks noGrp="1"/>
          </p:cNvSpPr>
          <p:nvPr>
            <p:ph type="sldNum" sz="quarter" idx="12"/>
          </p:nvPr>
        </p:nvSpPr>
        <p:spPr/>
        <p:txBody>
          <a:bodyPr/>
          <a:lstStyle/>
          <a:p>
            <a:fld id="{B08C9ADB-68AE-4729-90AE-549978DD862A}" type="slidenum">
              <a:rPr lang="en-US" smtClean="0"/>
              <a:t>32</a:t>
            </a:fld>
            <a:endParaRPr lang="en-US"/>
          </a:p>
        </p:txBody>
      </p:sp>
    </p:spTree>
    <p:extLst>
      <p:ext uri="{BB962C8B-B14F-4D97-AF65-F5344CB8AC3E}">
        <p14:creationId xmlns:p14="http://schemas.microsoft.com/office/powerpoint/2010/main" val="686385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Timelines</a:t>
            </a:r>
          </a:p>
        </p:txBody>
      </p:sp>
      <p:sp>
        <p:nvSpPr>
          <p:cNvPr id="4" name="Slide Number Placeholder 3"/>
          <p:cNvSpPr>
            <a:spLocks noGrp="1"/>
          </p:cNvSpPr>
          <p:nvPr>
            <p:ph type="sldNum" sz="quarter" idx="12"/>
          </p:nvPr>
        </p:nvSpPr>
        <p:spPr/>
        <p:txBody>
          <a:bodyPr/>
          <a:lstStyle/>
          <a:p>
            <a:fld id="{B08C9ADB-68AE-4729-90AE-549978DD862A}" type="slidenum">
              <a:rPr lang="en-US" smtClean="0"/>
              <a:t>33</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79248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4441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Gun Trusts</a:t>
            </a:r>
          </a:p>
        </p:txBody>
      </p:sp>
      <p:sp>
        <p:nvSpPr>
          <p:cNvPr id="3" name="Content Placeholder 2"/>
          <p:cNvSpPr>
            <a:spLocks noGrp="1"/>
          </p:cNvSpPr>
          <p:nvPr>
            <p:ph idx="1"/>
          </p:nvPr>
        </p:nvSpPr>
        <p:spPr>
          <a:xfrm>
            <a:off x="457200" y="1295400"/>
            <a:ext cx="8229600" cy="4830763"/>
          </a:xfrm>
        </p:spPr>
        <p:txBody>
          <a:bodyPr>
            <a:normAutofit/>
          </a:bodyPr>
          <a:lstStyle/>
          <a:p>
            <a:pPr lvl="0"/>
            <a:r>
              <a:rPr lang="en-US" b="1" dirty="0"/>
              <a:t>Why Would a Client Need a Gun Trust?</a:t>
            </a:r>
            <a:endParaRPr lang="en-US" dirty="0"/>
          </a:p>
          <a:p>
            <a:pPr lvl="1"/>
            <a:r>
              <a:rPr lang="en-US" dirty="0"/>
              <a:t>Local, State and Federal Laws</a:t>
            </a:r>
          </a:p>
          <a:p>
            <a:pPr lvl="2"/>
            <a:r>
              <a:rPr lang="en-US" dirty="0"/>
              <a:t>Every jurisdiction has its own local and state firearms laws</a:t>
            </a:r>
          </a:p>
          <a:p>
            <a:pPr lvl="2"/>
            <a:r>
              <a:rPr lang="en-US" dirty="0"/>
              <a:t>Gun Trusts are designed to work with federal regulations, generally, but should also be constructed with state and local laws and regulations in mind</a:t>
            </a:r>
          </a:p>
          <a:p>
            <a:pPr lvl="2"/>
            <a:r>
              <a:rPr lang="en-US" dirty="0"/>
              <a:t>Many of the national Gun Trust preparers will seek local review by counsel in the client’s home jurisdiction for this reason</a:t>
            </a:r>
          </a:p>
          <a:p>
            <a:pPr lvl="1"/>
            <a:r>
              <a:rPr lang="en-US" dirty="0"/>
              <a:t>Ownership Succession</a:t>
            </a:r>
          </a:p>
          <a:p>
            <a:endParaRPr lang="en-US" dirty="0"/>
          </a:p>
        </p:txBody>
      </p:sp>
      <p:sp>
        <p:nvSpPr>
          <p:cNvPr id="4" name="Slide Number Placeholder 3"/>
          <p:cNvSpPr>
            <a:spLocks noGrp="1"/>
          </p:cNvSpPr>
          <p:nvPr>
            <p:ph type="sldNum" sz="quarter" idx="12"/>
          </p:nvPr>
        </p:nvSpPr>
        <p:spPr/>
        <p:txBody>
          <a:bodyPr/>
          <a:lstStyle/>
          <a:p>
            <a:fld id="{B08C9ADB-68AE-4729-90AE-549978DD862A}" type="slidenum">
              <a:rPr lang="en-US" smtClean="0"/>
              <a:t>34</a:t>
            </a:fld>
            <a:endParaRPr lang="en-US"/>
          </a:p>
        </p:txBody>
      </p:sp>
    </p:spTree>
    <p:extLst>
      <p:ext uri="{BB962C8B-B14F-4D97-AF65-F5344CB8AC3E}">
        <p14:creationId xmlns:p14="http://schemas.microsoft.com/office/powerpoint/2010/main" val="2506010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a:t>Drafting Tips</a:t>
            </a:r>
          </a:p>
        </p:txBody>
      </p:sp>
      <p:sp>
        <p:nvSpPr>
          <p:cNvPr id="3" name="Content Placeholder 2"/>
          <p:cNvSpPr>
            <a:spLocks noGrp="1"/>
          </p:cNvSpPr>
          <p:nvPr>
            <p:ph idx="1"/>
          </p:nvPr>
        </p:nvSpPr>
        <p:spPr>
          <a:xfrm>
            <a:off x="381000" y="762000"/>
            <a:ext cx="8229600" cy="5486400"/>
          </a:xfrm>
        </p:spPr>
        <p:txBody>
          <a:bodyPr>
            <a:normAutofit fontScale="25000" lnSpcReduction="20000"/>
          </a:bodyPr>
          <a:lstStyle/>
          <a:p>
            <a:pPr lvl="0"/>
            <a:r>
              <a:rPr lang="en-US" sz="7000" b="1" dirty="0"/>
              <a:t>Preparing the Gun Trust</a:t>
            </a:r>
            <a:endParaRPr lang="en-US" sz="7000" dirty="0"/>
          </a:p>
          <a:p>
            <a:pPr lvl="1"/>
            <a:r>
              <a:rPr lang="en-US" sz="7000" dirty="0"/>
              <a:t>Forms</a:t>
            </a:r>
          </a:p>
          <a:p>
            <a:pPr lvl="2"/>
            <a:r>
              <a:rPr lang="en-US" sz="6400" dirty="0"/>
              <a:t>From a List Serve email:  “[Gun Trusts] are definitely not an adaptation of any type of estate planning trusts.  They are kind of </a:t>
            </a:r>
            <a:r>
              <a:rPr lang="en-US" sz="6400" i="1" dirty="0"/>
              <a:t>sui generis</a:t>
            </a:r>
            <a:r>
              <a:rPr lang="en-US" sz="6400" dirty="0"/>
              <a:t>.  They should be used only for firearms [both NFA and ‘garden variety guns (sic)] and not for other purposes….Regarding ‘Legal Zoom,’ ‘Will Maker,’ etc. some people have used them, and have had them rejected by BATF. Unfortunately, I can’t provide people with a form for two reasons.  First, the properly done NFA trusts that I’ve seen, including ours, are copyrighted items.  Second, someone using a form who doesn’t know about the NFA ant other firearm laws can, in good faith, change the document and inadvertently cause litigation which could be detrimental to others.”</a:t>
            </a:r>
          </a:p>
          <a:p>
            <a:pPr lvl="3"/>
            <a:r>
              <a:rPr lang="en-US" sz="6400" dirty="0"/>
              <a:t>This is from a private group, so I won’t identify the lawyer, but this particular individual did reference in  the email a link to that particular lawyers specialized “Gun Trust Lawyer” website which was a different site that this lawyer’s regular law firm website.</a:t>
            </a:r>
          </a:p>
          <a:p>
            <a:pPr lvl="2"/>
            <a:r>
              <a:rPr lang="en-US" sz="6400" dirty="0"/>
              <a:t>From an article by attorney Michael </a:t>
            </a:r>
            <a:r>
              <a:rPr lang="en-US" sz="6400" dirty="0" err="1"/>
              <a:t>Sneeringer</a:t>
            </a:r>
            <a:r>
              <a:rPr lang="en-US" sz="6400" dirty="0"/>
              <a:t>:  “The contents of a gun trust are no different than any other revocable trust, except for references and terms related to firearms and the [Gun Control] Act.”  </a:t>
            </a:r>
            <a:r>
              <a:rPr lang="en-US" sz="6400" u="sng" dirty="0"/>
              <a:t>Gun Trusts – What’s All the Fuss?</a:t>
            </a:r>
            <a:r>
              <a:rPr lang="en-US" sz="6400" dirty="0"/>
              <a:t> </a:t>
            </a:r>
            <a:r>
              <a:rPr lang="en-US" sz="6400" dirty="0">
                <a:hlinkClick r:id="rId2"/>
              </a:rPr>
              <a:t>www.americanbar.org/groups/real_property_trust_estate/publications</a:t>
            </a:r>
            <a:r>
              <a:rPr lang="en-US" sz="6400" dirty="0"/>
              <a:t> (April 2017)</a:t>
            </a:r>
          </a:p>
          <a:p>
            <a:pPr lvl="3"/>
            <a:r>
              <a:rPr lang="en-US" sz="6000" dirty="0"/>
              <a:t>So, Gun Trusts are either “definitely not an adaptation of any type of estate planning trusts” or “no different than any other revocable trust, except for references and terms related to firearms and the Act” – or are they something in between?</a:t>
            </a:r>
          </a:p>
          <a:p>
            <a:pPr lvl="1"/>
            <a:r>
              <a:rPr lang="en-US" sz="6400" dirty="0"/>
              <a:t>So, where can you get a good form?</a:t>
            </a:r>
          </a:p>
          <a:p>
            <a:pPr lvl="2"/>
            <a:r>
              <a:rPr lang="en-US" sz="6400" dirty="0"/>
              <a:t>Some subscription services include them</a:t>
            </a:r>
          </a:p>
          <a:p>
            <a:pPr lvl="2"/>
            <a:r>
              <a:rPr lang="en-US" sz="6400" dirty="0"/>
              <a:t>There are dozens that show up on a Google search</a:t>
            </a:r>
          </a:p>
          <a:p>
            <a:pPr lvl="2"/>
            <a:r>
              <a:rPr lang="en-US" sz="6400" dirty="0"/>
              <a:t>Or create your own</a:t>
            </a:r>
          </a:p>
        </p:txBody>
      </p:sp>
      <p:sp>
        <p:nvSpPr>
          <p:cNvPr id="4" name="Slide Number Placeholder 3"/>
          <p:cNvSpPr>
            <a:spLocks noGrp="1"/>
          </p:cNvSpPr>
          <p:nvPr>
            <p:ph type="sldNum" sz="quarter" idx="12"/>
          </p:nvPr>
        </p:nvSpPr>
        <p:spPr/>
        <p:txBody>
          <a:bodyPr/>
          <a:lstStyle/>
          <a:p>
            <a:fld id="{B08C9ADB-68AE-4729-90AE-549978DD862A}" type="slidenum">
              <a:rPr lang="en-US" smtClean="0"/>
              <a:t>35</a:t>
            </a:fld>
            <a:endParaRPr lang="en-US"/>
          </a:p>
        </p:txBody>
      </p:sp>
    </p:spTree>
    <p:extLst>
      <p:ext uri="{BB962C8B-B14F-4D97-AF65-F5344CB8AC3E}">
        <p14:creationId xmlns:p14="http://schemas.microsoft.com/office/powerpoint/2010/main" val="895885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a:t>
            </a:r>
          </a:p>
        </p:txBody>
      </p:sp>
      <p:sp>
        <p:nvSpPr>
          <p:cNvPr id="3" name="Content Placeholder 2"/>
          <p:cNvSpPr>
            <a:spLocks noGrp="1"/>
          </p:cNvSpPr>
          <p:nvPr>
            <p:ph idx="1"/>
          </p:nvPr>
        </p:nvSpPr>
        <p:spPr>
          <a:xfrm>
            <a:off x="457200" y="1295400"/>
            <a:ext cx="8229600" cy="4830763"/>
          </a:xfrm>
        </p:spPr>
        <p:txBody>
          <a:bodyPr>
            <a:normAutofit lnSpcReduction="10000"/>
          </a:bodyPr>
          <a:lstStyle/>
          <a:p>
            <a:r>
              <a:rPr lang="en-US" dirty="0"/>
              <a:t>From Michael </a:t>
            </a:r>
            <a:r>
              <a:rPr lang="en-US" dirty="0" err="1"/>
              <a:t>Sneeringer</a:t>
            </a:r>
            <a:r>
              <a:rPr lang="en-US" dirty="0"/>
              <a:t> ABA Article:</a:t>
            </a:r>
          </a:p>
          <a:p>
            <a:pPr lvl="1"/>
            <a:r>
              <a:rPr lang="en-US" dirty="0"/>
              <a:t>Will trust be revocable or irrevocable?</a:t>
            </a:r>
          </a:p>
          <a:p>
            <a:pPr lvl="2"/>
            <a:r>
              <a:rPr lang="en-US" dirty="0"/>
              <a:t>Most are revocable</a:t>
            </a:r>
          </a:p>
          <a:p>
            <a:pPr lvl="3"/>
            <a:r>
              <a:rPr lang="en-US" dirty="0"/>
              <a:t>If possessory rights are the priority</a:t>
            </a:r>
          </a:p>
          <a:p>
            <a:pPr lvl="2"/>
            <a:r>
              <a:rPr lang="en-US" dirty="0"/>
              <a:t>Asset protection or estate tax planning may require irrevocable transfer</a:t>
            </a:r>
          </a:p>
          <a:p>
            <a:pPr lvl="3"/>
            <a:r>
              <a:rPr lang="en-US" dirty="0"/>
              <a:t>If tax planning or protection of trust property from future creditors is a priority</a:t>
            </a:r>
          </a:p>
          <a:p>
            <a:pPr lvl="1"/>
            <a:r>
              <a:rPr lang="en-US" dirty="0"/>
              <a:t>Who will serve as trustee?</a:t>
            </a:r>
          </a:p>
          <a:p>
            <a:pPr lvl="2"/>
            <a:r>
              <a:rPr lang="en-US" dirty="0"/>
              <a:t>If selecting a jurisdiction other than client’s home state, may require trustee in desired jurisdiction which can complicate tax planning, situs, and possessory rights</a:t>
            </a:r>
          </a:p>
          <a:p>
            <a:pPr lvl="2"/>
            <a:endParaRPr lang="en-US" dirty="0"/>
          </a:p>
        </p:txBody>
      </p:sp>
      <p:sp>
        <p:nvSpPr>
          <p:cNvPr id="4" name="Slide Number Placeholder 3"/>
          <p:cNvSpPr>
            <a:spLocks noGrp="1"/>
          </p:cNvSpPr>
          <p:nvPr>
            <p:ph type="sldNum" sz="quarter" idx="12"/>
          </p:nvPr>
        </p:nvSpPr>
        <p:spPr/>
        <p:txBody>
          <a:bodyPr/>
          <a:lstStyle/>
          <a:p>
            <a:fld id="{B08C9ADB-68AE-4729-90AE-549978DD862A}" type="slidenum">
              <a:rPr lang="en-US" smtClean="0"/>
              <a:t>36</a:t>
            </a:fld>
            <a:endParaRPr lang="en-US"/>
          </a:p>
        </p:txBody>
      </p:sp>
    </p:spTree>
    <p:extLst>
      <p:ext uri="{BB962C8B-B14F-4D97-AF65-F5344CB8AC3E}">
        <p14:creationId xmlns:p14="http://schemas.microsoft.com/office/powerpoint/2010/main" val="3327719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page 2</a:t>
            </a:r>
          </a:p>
        </p:txBody>
      </p:sp>
      <p:sp>
        <p:nvSpPr>
          <p:cNvPr id="3" name="Content Placeholder 2"/>
          <p:cNvSpPr>
            <a:spLocks noGrp="1"/>
          </p:cNvSpPr>
          <p:nvPr>
            <p:ph idx="1"/>
          </p:nvPr>
        </p:nvSpPr>
        <p:spPr/>
        <p:txBody>
          <a:bodyPr>
            <a:normAutofit fontScale="92500" lnSpcReduction="20000"/>
          </a:bodyPr>
          <a:lstStyle/>
          <a:p>
            <a:r>
              <a:rPr lang="en-US" dirty="0"/>
              <a:t>Compliance with the Gun Control Act</a:t>
            </a:r>
          </a:p>
          <a:p>
            <a:pPr lvl="1"/>
            <a:r>
              <a:rPr lang="en-US" dirty="0"/>
              <a:t>Does the trust contain specific verbiage, and does it actually comply?</a:t>
            </a:r>
          </a:p>
          <a:p>
            <a:r>
              <a:rPr lang="en-US" dirty="0"/>
              <a:t>Compliance with the National Firearms Act</a:t>
            </a:r>
          </a:p>
          <a:p>
            <a:pPr lvl="1"/>
            <a:r>
              <a:rPr lang="en-US" dirty="0"/>
              <a:t>Again, the trust should contain appropriate language and must actually comply</a:t>
            </a:r>
          </a:p>
          <a:p>
            <a:r>
              <a:rPr lang="en-US" dirty="0"/>
              <a:t>Compliance with all local, state, and federal firearms laws</a:t>
            </a:r>
          </a:p>
          <a:p>
            <a:pPr lvl="1"/>
            <a:r>
              <a:rPr lang="en-US" dirty="0"/>
              <a:t>The trust must have a statement of compliance, actually be in compliance, and must be administered in compliance, including termination when and if the trust ends</a:t>
            </a:r>
          </a:p>
          <a:p>
            <a:endParaRPr lang="en-US" dirty="0"/>
          </a:p>
        </p:txBody>
      </p:sp>
      <p:sp>
        <p:nvSpPr>
          <p:cNvPr id="4" name="Slide Number Placeholder 3"/>
          <p:cNvSpPr>
            <a:spLocks noGrp="1"/>
          </p:cNvSpPr>
          <p:nvPr>
            <p:ph type="sldNum" sz="quarter" idx="12"/>
          </p:nvPr>
        </p:nvSpPr>
        <p:spPr/>
        <p:txBody>
          <a:bodyPr/>
          <a:lstStyle/>
          <a:p>
            <a:fld id="{B08C9ADB-68AE-4729-90AE-549978DD862A}" type="slidenum">
              <a:rPr lang="en-US" smtClean="0"/>
              <a:t>37</a:t>
            </a:fld>
            <a:endParaRPr lang="en-US"/>
          </a:p>
        </p:txBody>
      </p:sp>
    </p:spTree>
    <p:extLst>
      <p:ext uri="{BB962C8B-B14F-4D97-AF65-F5344CB8AC3E}">
        <p14:creationId xmlns:p14="http://schemas.microsoft.com/office/powerpoint/2010/main" val="279051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page 3</a:t>
            </a:r>
          </a:p>
        </p:txBody>
      </p:sp>
      <p:sp>
        <p:nvSpPr>
          <p:cNvPr id="3" name="Content Placeholder 2"/>
          <p:cNvSpPr>
            <a:spLocks noGrp="1"/>
          </p:cNvSpPr>
          <p:nvPr>
            <p:ph idx="1"/>
          </p:nvPr>
        </p:nvSpPr>
        <p:spPr/>
        <p:txBody>
          <a:bodyPr>
            <a:normAutofit fontScale="70000" lnSpcReduction="20000"/>
          </a:bodyPr>
          <a:lstStyle/>
          <a:p>
            <a:r>
              <a:rPr lang="en-US" dirty="0"/>
              <a:t>Information on trustee, successor trustees, and beneficiaries must be obtained, and all of these parties must be screened to prevent naming of prohibited persons</a:t>
            </a:r>
          </a:p>
          <a:p>
            <a:pPr lvl="1"/>
            <a:r>
              <a:rPr lang="en-US" dirty="0"/>
              <a:t>Name and all names used, date of birth, Social Security Number, address, phone, and criminal records search</a:t>
            </a:r>
          </a:p>
          <a:p>
            <a:pPr lvl="2"/>
            <a:r>
              <a:rPr lang="en-US" dirty="0"/>
              <a:t>May also wish to do a credit search or general background search</a:t>
            </a:r>
          </a:p>
          <a:p>
            <a:pPr lvl="2"/>
            <a:r>
              <a:rPr lang="en-US" dirty="0"/>
              <a:t>Keep in mind there are legal limitations on what searched may be done, how they are conducted, and whether the attorney has authority to use subscription databases to conduct the search</a:t>
            </a:r>
          </a:p>
          <a:p>
            <a:pPr lvl="2"/>
            <a:r>
              <a:rPr lang="en-US" dirty="0"/>
              <a:t>Should these searches be done by the attorney’s office, or can you rely on the client to do them?</a:t>
            </a:r>
          </a:p>
          <a:p>
            <a:pPr lvl="2"/>
            <a:r>
              <a:rPr lang="en-US" dirty="0"/>
              <a:t>Factor in cost for searches</a:t>
            </a:r>
          </a:p>
          <a:p>
            <a:pPr lvl="2"/>
            <a:r>
              <a:rPr lang="en-US" dirty="0"/>
              <a:t>Who is liable if prohibited persons are named?</a:t>
            </a:r>
          </a:p>
          <a:p>
            <a:pPr lvl="2"/>
            <a:r>
              <a:rPr lang="en-US" dirty="0"/>
              <a:t>Who is responsible for ensuring that any trustee or beneficiary who later becomes a prohibited person is removed from these roles?</a:t>
            </a:r>
          </a:p>
          <a:p>
            <a:pPr lvl="3"/>
            <a:r>
              <a:rPr lang="en-US" dirty="0"/>
              <a:t>Drafting tip:  state that any person who later becomes a prohibited person is immediately removed as trustee or beneficiary, and include succession provisions to fill any vacancy created by this provision</a:t>
            </a:r>
          </a:p>
        </p:txBody>
      </p:sp>
      <p:sp>
        <p:nvSpPr>
          <p:cNvPr id="4" name="Slide Number Placeholder 3"/>
          <p:cNvSpPr>
            <a:spLocks noGrp="1"/>
          </p:cNvSpPr>
          <p:nvPr>
            <p:ph type="sldNum" sz="quarter" idx="12"/>
          </p:nvPr>
        </p:nvSpPr>
        <p:spPr/>
        <p:txBody>
          <a:bodyPr/>
          <a:lstStyle/>
          <a:p>
            <a:fld id="{B08C9ADB-68AE-4729-90AE-549978DD862A}" type="slidenum">
              <a:rPr lang="en-US" smtClean="0"/>
              <a:t>38</a:t>
            </a:fld>
            <a:endParaRPr lang="en-US"/>
          </a:p>
        </p:txBody>
      </p:sp>
    </p:spTree>
    <p:extLst>
      <p:ext uri="{BB962C8B-B14F-4D97-AF65-F5344CB8AC3E}">
        <p14:creationId xmlns:p14="http://schemas.microsoft.com/office/powerpoint/2010/main" val="1671409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page 4</a:t>
            </a:r>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r>
              <a:rPr lang="en-US" dirty="0"/>
              <a:t>Consider length of trust</a:t>
            </a:r>
          </a:p>
          <a:p>
            <a:pPr lvl="1"/>
            <a:r>
              <a:rPr lang="en-US" dirty="0"/>
              <a:t>Is it designed to be perpetual, if drafting in a jurisdiction that allows dynasty trust</a:t>
            </a:r>
          </a:p>
          <a:p>
            <a:pPr lvl="1"/>
            <a:r>
              <a:rPr lang="en-US" dirty="0"/>
              <a:t>Can the trustee distribute firearms out of the trust to a beneficiary?</a:t>
            </a:r>
          </a:p>
          <a:p>
            <a:pPr lvl="1"/>
            <a:r>
              <a:rPr lang="en-US" dirty="0"/>
              <a:t>What happens at termination?</a:t>
            </a:r>
          </a:p>
          <a:p>
            <a:pPr lvl="2"/>
            <a:r>
              <a:rPr lang="en-US" dirty="0"/>
              <a:t>This is the same as any trust planning, but special considerations must be taken into account so that firearms do not pass into the possession or ownership of a prohibited person</a:t>
            </a:r>
          </a:p>
          <a:p>
            <a:pPr lvl="3"/>
            <a:r>
              <a:rPr lang="en-US" dirty="0"/>
              <a:t>Drafting tip:  include language prohibiting possession or ownership of firearms by any prohibited person during the term of the trust (as mentioned in the prior slide) and at termination and/or upon distribution of assets out of the trust</a:t>
            </a:r>
          </a:p>
          <a:p>
            <a:endParaRPr lang="en-US" dirty="0"/>
          </a:p>
        </p:txBody>
      </p:sp>
      <p:sp>
        <p:nvSpPr>
          <p:cNvPr id="4" name="Slide Number Placeholder 3"/>
          <p:cNvSpPr>
            <a:spLocks noGrp="1"/>
          </p:cNvSpPr>
          <p:nvPr>
            <p:ph type="sldNum" sz="quarter" idx="12"/>
          </p:nvPr>
        </p:nvSpPr>
        <p:spPr/>
        <p:txBody>
          <a:bodyPr/>
          <a:lstStyle/>
          <a:p>
            <a:fld id="{B08C9ADB-68AE-4729-90AE-549978DD862A}" type="slidenum">
              <a:rPr lang="en-US" smtClean="0"/>
              <a:t>39</a:t>
            </a:fld>
            <a:endParaRPr lang="en-US"/>
          </a:p>
        </p:txBody>
      </p:sp>
    </p:spTree>
    <p:extLst>
      <p:ext uri="{BB962C8B-B14F-4D97-AF65-F5344CB8AC3E}">
        <p14:creationId xmlns:p14="http://schemas.microsoft.com/office/powerpoint/2010/main" val="3708341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“Broke into the wrong [expletive] rec room, didn’t you?” – Tremors (1990)</a:t>
            </a:r>
          </a:p>
        </p:txBody>
      </p:sp>
      <p:sp>
        <p:nvSpPr>
          <p:cNvPr id="4" name="Slide Number Placeholder 3"/>
          <p:cNvSpPr>
            <a:spLocks noGrp="1"/>
          </p:cNvSpPr>
          <p:nvPr>
            <p:ph type="sldNum" sz="quarter" idx="12"/>
          </p:nvPr>
        </p:nvSpPr>
        <p:spPr/>
        <p:txBody>
          <a:bodyPr/>
          <a:lstStyle/>
          <a:p>
            <a:fld id="{B08C9ADB-68AE-4729-90AE-549978DD862A}" type="slidenum">
              <a:rPr lang="en-US" smtClean="0"/>
              <a:t>4</a:t>
            </a:fld>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77194"/>
            <a:ext cx="8229600"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5483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page 5</a:t>
            </a:r>
          </a:p>
        </p:txBody>
      </p:sp>
      <p:sp>
        <p:nvSpPr>
          <p:cNvPr id="3" name="Content Placeholder 2"/>
          <p:cNvSpPr>
            <a:spLocks noGrp="1"/>
          </p:cNvSpPr>
          <p:nvPr>
            <p:ph idx="1"/>
          </p:nvPr>
        </p:nvSpPr>
        <p:spPr/>
        <p:txBody>
          <a:bodyPr>
            <a:normAutofit fontScale="92500" lnSpcReduction="20000"/>
          </a:bodyPr>
          <a:lstStyle/>
          <a:p>
            <a:r>
              <a:rPr lang="en-US" dirty="0"/>
              <a:t>How about directed trust provisions?</a:t>
            </a:r>
          </a:p>
          <a:p>
            <a:pPr lvl="1"/>
            <a:r>
              <a:rPr lang="en-US" dirty="0"/>
              <a:t>What is a directed trust?</a:t>
            </a:r>
          </a:p>
          <a:p>
            <a:pPr lvl="2"/>
            <a:r>
              <a:rPr lang="en-US" dirty="0"/>
              <a:t>Inclusion of an investment committee/advisor, distribution committee/advisor, family committee/advisor, and/or trust protector</a:t>
            </a:r>
          </a:p>
          <a:p>
            <a:pPr lvl="3"/>
            <a:r>
              <a:rPr lang="en-US" dirty="0"/>
              <a:t>Does the jurisdiction allow this structure?</a:t>
            </a:r>
          </a:p>
          <a:p>
            <a:pPr lvl="3"/>
            <a:r>
              <a:rPr lang="en-US" dirty="0"/>
              <a:t>Does the AFT allow this structure?</a:t>
            </a:r>
          </a:p>
          <a:p>
            <a:pPr lvl="3"/>
            <a:r>
              <a:rPr lang="en-US" dirty="0"/>
              <a:t>Do these parties require the same scrutiny as trustees and beneficiaries?</a:t>
            </a:r>
          </a:p>
          <a:p>
            <a:r>
              <a:rPr lang="en-US" dirty="0"/>
              <a:t>Is a trust protector ok?</a:t>
            </a:r>
          </a:p>
          <a:p>
            <a:pPr lvl="1"/>
            <a:r>
              <a:rPr lang="en-US" dirty="0"/>
              <a:t>Can you use one in a jurisdiction without statutory authority?</a:t>
            </a:r>
          </a:p>
          <a:p>
            <a:pPr lvl="1"/>
            <a:r>
              <a:rPr lang="en-US" dirty="0"/>
              <a:t>Will the ATF accept this structure?</a:t>
            </a:r>
          </a:p>
          <a:p>
            <a:pPr marL="1828800" lvl="4" indent="0">
              <a:buNone/>
            </a:pPr>
            <a:endParaRPr lang="en-US" dirty="0"/>
          </a:p>
        </p:txBody>
      </p:sp>
      <p:sp>
        <p:nvSpPr>
          <p:cNvPr id="4" name="Slide Number Placeholder 3"/>
          <p:cNvSpPr>
            <a:spLocks noGrp="1"/>
          </p:cNvSpPr>
          <p:nvPr>
            <p:ph type="sldNum" sz="quarter" idx="12"/>
          </p:nvPr>
        </p:nvSpPr>
        <p:spPr/>
        <p:txBody>
          <a:bodyPr/>
          <a:lstStyle/>
          <a:p>
            <a:fld id="{B08C9ADB-68AE-4729-90AE-549978DD862A}" type="slidenum">
              <a:rPr lang="en-US" smtClean="0"/>
              <a:t>40</a:t>
            </a:fld>
            <a:endParaRPr lang="en-US"/>
          </a:p>
        </p:txBody>
      </p:sp>
    </p:spTree>
    <p:extLst>
      <p:ext uri="{BB962C8B-B14F-4D97-AF65-F5344CB8AC3E}">
        <p14:creationId xmlns:p14="http://schemas.microsoft.com/office/powerpoint/2010/main" val="679683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page 6</a:t>
            </a:r>
          </a:p>
        </p:txBody>
      </p:sp>
      <p:sp>
        <p:nvSpPr>
          <p:cNvPr id="3" name="Content Placeholder 2"/>
          <p:cNvSpPr>
            <a:spLocks noGrp="1"/>
          </p:cNvSpPr>
          <p:nvPr>
            <p:ph idx="1"/>
          </p:nvPr>
        </p:nvSpPr>
        <p:spPr>
          <a:xfrm>
            <a:off x="457200" y="1219200"/>
            <a:ext cx="8229600" cy="5257800"/>
          </a:xfrm>
        </p:spPr>
        <p:txBody>
          <a:bodyPr>
            <a:normAutofit fontScale="77500" lnSpcReduction="20000"/>
          </a:bodyPr>
          <a:lstStyle/>
          <a:p>
            <a:r>
              <a:rPr lang="en-US" dirty="0"/>
              <a:t>Who or what is the ultimate contingent </a:t>
            </a:r>
            <a:r>
              <a:rPr lang="en-US" dirty="0" err="1"/>
              <a:t>remainderman</a:t>
            </a:r>
            <a:r>
              <a:rPr lang="en-US" dirty="0"/>
              <a:t>?</a:t>
            </a:r>
          </a:p>
          <a:p>
            <a:pPr lvl="1"/>
            <a:r>
              <a:rPr lang="en-US" dirty="0"/>
              <a:t>I.e. what do you put in the “doomsday clause”?</a:t>
            </a:r>
          </a:p>
          <a:p>
            <a:pPr lvl="2"/>
            <a:r>
              <a:rPr lang="en-US" dirty="0"/>
              <a:t>If it’s a class of people (i.e. descendants) none may be a prohibited person</a:t>
            </a:r>
          </a:p>
          <a:p>
            <a:pPr lvl="2"/>
            <a:r>
              <a:rPr lang="en-US" dirty="0"/>
              <a:t>Charities as the ultimate contingent beneficiary	</a:t>
            </a:r>
          </a:p>
          <a:p>
            <a:pPr lvl="3"/>
            <a:r>
              <a:rPr lang="en-US" dirty="0"/>
              <a:t>Structure may be included to allow/require the gun collection to be sold with proceeds to charity</a:t>
            </a:r>
          </a:p>
          <a:p>
            <a:pPr lvl="2"/>
            <a:r>
              <a:rPr lang="en-US" dirty="0"/>
              <a:t>Require sale of guns and proceeds held in trust, distributed to beneficiaries, decanted/distributed/appointed in further trust</a:t>
            </a:r>
          </a:p>
          <a:p>
            <a:pPr lvl="1"/>
            <a:r>
              <a:rPr lang="en-US" dirty="0"/>
              <a:t>Minor children can be beneficiaries so long as they have no access to firearms until age 18, meaning the guns must continue in trust until the children are adults and may not be distributed outright to minors</a:t>
            </a:r>
          </a:p>
          <a:p>
            <a:r>
              <a:rPr lang="en-US" dirty="0"/>
              <a:t>Accurate inventory of assets</a:t>
            </a:r>
          </a:p>
          <a:p>
            <a:pPr lvl="1"/>
            <a:r>
              <a:rPr lang="en-US" dirty="0"/>
              <a:t>Client must provide a complete list of all firearms to be transferred</a:t>
            </a:r>
          </a:p>
        </p:txBody>
      </p:sp>
      <p:sp>
        <p:nvSpPr>
          <p:cNvPr id="4" name="Slide Number Placeholder 3"/>
          <p:cNvSpPr>
            <a:spLocks noGrp="1"/>
          </p:cNvSpPr>
          <p:nvPr>
            <p:ph type="sldNum" sz="quarter" idx="12"/>
          </p:nvPr>
        </p:nvSpPr>
        <p:spPr/>
        <p:txBody>
          <a:bodyPr/>
          <a:lstStyle/>
          <a:p>
            <a:fld id="{B08C9ADB-68AE-4729-90AE-549978DD862A}" type="slidenum">
              <a:rPr lang="en-US" smtClean="0"/>
              <a:t>41</a:t>
            </a:fld>
            <a:endParaRPr lang="en-US"/>
          </a:p>
        </p:txBody>
      </p:sp>
    </p:spTree>
    <p:extLst>
      <p:ext uri="{BB962C8B-B14F-4D97-AF65-F5344CB8AC3E}">
        <p14:creationId xmlns:p14="http://schemas.microsoft.com/office/powerpoint/2010/main" val="3650956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page 7</a:t>
            </a:r>
          </a:p>
        </p:txBody>
      </p:sp>
      <p:sp>
        <p:nvSpPr>
          <p:cNvPr id="3" name="Content Placeholder 2"/>
          <p:cNvSpPr>
            <a:spLocks noGrp="1"/>
          </p:cNvSpPr>
          <p:nvPr>
            <p:ph idx="1"/>
          </p:nvPr>
        </p:nvSpPr>
        <p:spPr>
          <a:xfrm>
            <a:off x="457200" y="1371600"/>
            <a:ext cx="8229600" cy="4754563"/>
          </a:xfrm>
        </p:spPr>
        <p:txBody>
          <a:bodyPr>
            <a:normAutofit lnSpcReduction="10000"/>
          </a:bodyPr>
          <a:lstStyle/>
          <a:p>
            <a:pPr lvl="1"/>
            <a:endParaRPr lang="en-US" sz="1500" dirty="0">
              <a:solidFill>
                <a:prstClr val="black"/>
              </a:solidFill>
            </a:endParaRPr>
          </a:p>
          <a:p>
            <a:pPr lvl="0"/>
            <a:r>
              <a:rPr lang="en-US" sz="1800" dirty="0">
                <a:solidFill>
                  <a:prstClr val="black"/>
                </a:solidFill>
              </a:rPr>
              <a:t>ATF Tax Stamp must be applied for</a:t>
            </a:r>
          </a:p>
          <a:p>
            <a:pPr lvl="1"/>
            <a:r>
              <a:rPr lang="en-US" sz="1500" dirty="0">
                <a:solidFill>
                  <a:prstClr val="black"/>
                </a:solidFill>
              </a:rPr>
              <a:t>Form 4 </a:t>
            </a:r>
            <a:r>
              <a:rPr lang="en-US" sz="1500" dirty="0">
                <a:solidFill>
                  <a:prstClr val="black"/>
                </a:solidFill>
                <a:hlinkClick r:id="rId2"/>
              </a:rPr>
              <a:t>https://www.atf.gov/firearms/docs/form/form-4-application-tax-paid-transfer-and-registration-firearm-atf-form-53204/download</a:t>
            </a:r>
            <a:endParaRPr lang="en-US" sz="1500" dirty="0">
              <a:solidFill>
                <a:prstClr val="black"/>
              </a:solidFill>
            </a:endParaRPr>
          </a:p>
          <a:p>
            <a:pPr lvl="1"/>
            <a:r>
              <a:rPr lang="en-US" sz="1500" dirty="0">
                <a:solidFill>
                  <a:prstClr val="black"/>
                </a:solidFill>
              </a:rPr>
              <a:t>$200 fee</a:t>
            </a:r>
          </a:p>
          <a:p>
            <a:pPr lvl="1"/>
            <a:r>
              <a:rPr lang="en-US" sz="1500" dirty="0">
                <a:solidFill>
                  <a:prstClr val="black"/>
                </a:solidFill>
              </a:rPr>
              <a:t>Must include info on transferor, transferee, items being transferred, identity of Responsible Persons, background check info, payment of fee, copy of the Gun Trust, photos, fingerprints, copy to the appropriate chief law enforcement officer, Social Security numbers, mental health information, addresses, citizenship info, etc.  </a:t>
            </a:r>
          </a:p>
          <a:p>
            <a:pPr lvl="2"/>
            <a:r>
              <a:rPr lang="en-US" sz="1300" dirty="0">
                <a:solidFill>
                  <a:prstClr val="black"/>
                </a:solidFill>
              </a:rPr>
              <a:t>Good news!  You can pay by credit card.  But it’s probably best to pay the fee from trust funds, rather than using the grantor’s credit card.</a:t>
            </a:r>
          </a:p>
          <a:p>
            <a:pPr lvl="1"/>
            <a:r>
              <a:rPr lang="en-US" sz="1500" dirty="0">
                <a:solidFill>
                  <a:prstClr val="black"/>
                </a:solidFill>
              </a:rPr>
              <a:t>Keep the tax stamp with the weapon, keep an electronic copy easily available, and make copies of the tax stamp for all weapons if there is more than one firearm in the trust, so that each weapon has a copy with the actual weapon</a:t>
            </a:r>
          </a:p>
          <a:p>
            <a:r>
              <a:rPr lang="en-US" sz="1900" dirty="0">
                <a:solidFill>
                  <a:prstClr val="black"/>
                </a:solidFill>
              </a:rPr>
              <a:t>ATF Form 4 goes to an ATF examiner for processing</a:t>
            </a:r>
          </a:p>
          <a:p>
            <a:pPr lvl="0"/>
            <a:r>
              <a:rPr lang="en-US" sz="1800" dirty="0">
                <a:solidFill>
                  <a:prstClr val="black"/>
                </a:solidFill>
              </a:rPr>
              <a:t>Is the lawyer’s office going to complete the forms, or is the client?</a:t>
            </a:r>
          </a:p>
          <a:p>
            <a:pPr lvl="1"/>
            <a:r>
              <a:rPr lang="en-US" sz="1500" dirty="0">
                <a:solidFill>
                  <a:prstClr val="black"/>
                </a:solidFill>
              </a:rPr>
              <a:t>What do you need to keep in your file?  What is the lawyer’s due diligence requirement?</a:t>
            </a:r>
            <a:endParaRPr lang="en-US" sz="1900" dirty="0">
              <a:solidFill>
                <a:prstClr val="black"/>
              </a:solidFill>
            </a:endParaRPr>
          </a:p>
          <a:p>
            <a:r>
              <a:rPr lang="en-US" sz="1900" dirty="0">
                <a:solidFill>
                  <a:prstClr val="black"/>
                </a:solidFill>
              </a:rPr>
              <a:t>This is a lot of information to disclose to the “evil empire” isn’t it?</a:t>
            </a:r>
          </a:p>
          <a:p>
            <a:pPr lvl="1"/>
            <a:endParaRPr lang="en-US" sz="15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B08C9ADB-68AE-4729-90AE-549978DD862A}" type="slidenum">
              <a:rPr lang="en-US" smtClean="0"/>
              <a:t>42</a:t>
            </a:fld>
            <a:endParaRPr lang="en-US"/>
          </a:p>
        </p:txBody>
      </p:sp>
    </p:spTree>
    <p:extLst>
      <p:ext uri="{BB962C8B-B14F-4D97-AF65-F5344CB8AC3E}">
        <p14:creationId xmlns:p14="http://schemas.microsoft.com/office/powerpoint/2010/main" val="2201405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sp>
        <p:nvSpPr>
          <p:cNvPr id="3" name="Content Placeholder 2"/>
          <p:cNvSpPr>
            <a:spLocks noGrp="1"/>
          </p:cNvSpPr>
          <p:nvPr>
            <p:ph idx="1"/>
          </p:nvPr>
        </p:nvSpPr>
        <p:spPr>
          <a:xfrm>
            <a:off x="457200" y="1295400"/>
            <a:ext cx="8229600" cy="5029200"/>
          </a:xfrm>
        </p:spPr>
        <p:txBody>
          <a:bodyPr>
            <a:normAutofit fontScale="55000" lnSpcReduction="20000"/>
          </a:bodyPr>
          <a:lstStyle/>
          <a:p>
            <a:r>
              <a:rPr lang="en-US" dirty="0"/>
              <a:t>Purchase the NFA firearm or identify target purchase or existing NFA firearm to go into trust</a:t>
            </a:r>
          </a:p>
          <a:p>
            <a:r>
              <a:rPr lang="en-US" dirty="0"/>
              <a:t>Prepare and execute the Gun Trust</a:t>
            </a:r>
          </a:p>
          <a:p>
            <a:r>
              <a:rPr lang="en-US" dirty="0"/>
              <a:t>Fund the Gun Trust with purchase money</a:t>
            </a:r>
          </a:p>
          <a:p>
            <a:pPr lvl="1"/>
            <a:r>
              <a:rPr lang="en-US" dirty="0"/>
              <a:t>Requires opening a bank account for the trust</a:t>
            </a:r>
          </a:p>
          <a:p>
            <a:pPr lvl="1"/>
            <a:r>
              <a:rPr lang="en-US" dirty="0"/>
              <a:t>Irrevocable trusts will need an EIN</a:t>
            </a:r>
          </a:p>
          <a:p>
            <a:r>
              <a:rPr lang="en-US" dirty="0"/>
              <a:t>Bring the Gun Trust to the firearms dealer if purchasing new firearms to go into trust</a:t>
            </a:r>
          </a:p>
          <a:p>
            <a:r>
              <a:rPr lang="en-US" dirty="0"/>
              <a:t>Prepare and submit ATF Form 4</a:t>
            </a:r>
          </a:p>
          <a:p>
            <a:pPr lvl="1"/>
            <a:r>
              <a:rPr lang="en-US" dirty="0"/>
              <a:t>As part of this preparation, extensive information about Responsible Parties will need to be gathered</a:t>
            </a:r>
          </a:p>
          <a:p>
            <a:r>
              <a:rPr lang="en-US" dirty="0"/>
              <a:t>Wait for ATF to process Form 4</a:t>
            </a:r>
          </a:p>
          <a:p>
            <a:r>
              <a:rPr lang="en-US" dirty="0"/>
              <a:t>AFT denies or approves Form 4 or asks for additional information and, if approved, issues a Tax Stamp</a:t>
            </a:r>
          </a:p>
          <a:p>
            <a:r>
              <a:rPr lang="en-US" dirty="0"/>
              <a:t>Execute appropriate paperwork to place items in trust</a:t>
            </a:r>
          </a:p>
          <a:p>
            <a:pPr lvl="1"/>
            <a:r>
              <a:rPr lang="en-US" dirty="0"/>
              <a:t>Bill or sale or assignment from current owner to trust</a:t>
            </a:r>
          </a:p>
          <a:p>
            <a:pPr lvl="1"/>
            <a:r>
              <a:rPr lang="en-US" dirty="0"/>
              <a:t>Update trust inventory as assets change</a:t>
            </a:r>
          </a:p>
          <a:p>
            <a:r>
              <a:rPr lang="en-US" dirty="0"/>
              <a:t>Trustee may pick up new item from firearms dealer and/or lawfully possess existing items that have been transferred into trust</a:t>
            </a:r>
          </a:p>
          <a:p>
            <a:pPr lvl="1"/>
            <a:r>
              <a:rPr lang="en-US" dirty="0"/>
              <a:t>Firearms dealer may require additional background check at that time</a:t>
            </a:r>
          </a:p>
          <a:p>
            <a:endParaRPr lang="en-US" dirty="0"/>
          </a:p>
        </p:txBody>
      </p:sp>
      <p:sp>
        <p:nvSpPr>
          <p:cNvPr id="4" name="Slide Number Placeholder 3"/>
          <p:cNvSpPr>
            <a:spLocks noGrp="1"/>
          </p:cNvSpPr>
          <p:nvPr>
            <p:ph type="sldNum" sz="quarter" idx="12"/>
          </p:nvPr>
        </p:nvSpPr>
        <p:spPr/>
        <p:txBody>
          <a:bodyPr/>
          <a:lstStyle/>
          <a:p>
            <a:fld id="{B08C9ADB-68AE-4729-90AE-549978DD862A}" type="slidenum">
              <a:rPr lang="en-US" smtClean="0"/>
              <a:t>43</a:t>
            </a:fld>
            <a:endParaRPr lang="en-US"/>
          </a:p>
        </p:txBody>
      </p:sp>
    </p:spTree>
    <p:extLst>
      <p:ext uri="{BB962C8B-B14F-4D97-AF65-F5344CB8AC3E}">
        <p14:creationId xmlns:p14="http://schemas.microsoft.com/office/powerpoint/2010/main" val="1508686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Considerations</a:t>
            </a:r>
          </a:p>
        </p:txBody>
      </p:sp>
      <p:sp>
        <p:nvSpPr>
          <p:cNvPr id="3" name="Content Placeholder 2"/>
          <p:cNvSpPr>
            <a:spLocks noGrp="1"/>
          </p:cNvSpPr>
          <p:nvPr>
            <p:ph idx="1"/>
          </p:nvPr>
        </p:nvSpPr>
        <p:spPr>
          <a:xfrm>
            <a:off x="457200" y="1371600"/>
            <a:ext cx="8229600" cy="5105400"/>
          </a:xfrm>
        </p:spPr>
        <p:txBody>
          <a:bodyPr>
            <a:normAutofit fontScale="62500" lnSpcReduction="20000"/>
          </a:bodyPr>
          <a:lstStyle/>
          <a:p>
            <a:r>
              <a:rPr lang="en-US" dirty="0"/>
              <a:t>Why may possess firearms owned by a Gun Trust</a:t>
            </a:r>
          </a:p>
          <a:p>
            <a:pPr lvl="1"/>
            <a:r>
              <a:rPr lang="en-US" dirty="0"/>
              <a:t>The trustee(s) and current permissible beneficiaries who are not prohibited persons</a:t>
            </a:r>
          </a:p>
          <a:p>
            <a:pPr lvl="2"/>
            <a:r>
              <a:rPr lang="en-US" dirty="0"/>
              <a:t>Minor beneficiaries may be named as beneficiaries but may not possess trust assets until reaching age 18</a:t>
            </a:r>
          </a:p>
          <a:p>
            <a:pPr lvl="2"/>
            <a:r>
              <a:rPr lang="en-US" dirty="0"/>
              <a:t>Contingent beneficiaries without a current right to trust assets may not possess until and unless they become primary beneficiaries</a:t>
            </a:r>
          </a:p>
          <a:p>
            <a:r>
              <a:rPr lang="en-US" dirty="0"/>
              <a:t>Drafting tip:  drafting flexible trustee succession provisions allows for ease of ownership and use of trust firearms, as situations change and different users are desired</a:t>
            </a:r>
          </a:p>
          <a:p>
            <a:pPr lvl="1"/>
            <a:r>
              <a:rPr lang="en-US" dirty="0"/>
              <a:t>Many practitioners include forms for trustee succession to assist clients in changing trustees when new or different family members or friend wish to use or possess the trust assets</a:t>
            </a:r>
          </a:p>
          <a:p>
            <a:pPr lvl="1"/>
            <a:r>
              <a:rPr lang="en-US" dirty="0"/>
              <a:t>Include succession, removal and replacement, and resignation terms</a:t>
            </a:r>
          </a:p>
          <a:p>
            <a:pPr lvl="1"/>
            <a:r>
              <a:rPr lang="en-US" dirty="0"/>
              <a:t>Trustees may be temporary or permanent</a:t>
            </a:r>
          </a:p>
          <a:p>
            <a:pPr lvl="2"/>
            <a:r>
              <a:rPr lang="en-US" dirty="0"/>
              <a:t>Why make a trustee temporary?</a:t>
            </a:r>
          </a:p>
          <a:p>
            <a:pPr lvl="3"/>
            <a:r>
              <a:rPr lang="en-US" dirty="0"/>
              <a:t>To account for temporary possession if desired</a:t>
            </a:r>
          </a:p>
          <a:p>
            <a:pPr lvl="1"/>
            <a:r>
              <a:rPr lang="en-US" dirty="0"/>
              <a:t>What is the lawyer’s responsibility for ensuring that a client follows trustee succession terms in the trust successfully?</a:t>
            </a:r>
          </a:p>
          <a:p>
            <a:pPr lvl="2"/>
            <a:r>
              <a:rPr lang="en-US" dirty="0"/>
              <a:t>Define scope of representation in the engagement letter</a:t>
            </a:r>
          </a:p>
          <a:p>
            <a:endParaRPr lang="en-US" dirty="0"/>
          </a:p>
        </p:txBody>
      </p:sp>
      <p:sp>
        <p:nvSpPr>
          <p:cNvPr id="4" name="Slide Number Placeholder 3"/>
          <p:cNvSpPr>
            <a:spLocks noGrp="1"/>
          </p:cNvSpPr>
          <p:nvPr>
            <p:ph type="sldNum" sz="quarter" idx="12"/>
          </p:nvPr>
        </p:nvSpPr>
        <p:spPr/>
        <p:txBody>
          <a:bodyPr/>
          <a:lstStyle/>
          <a:p>
            <a:fld id="{B08C9ADB-68AE-4729-90AE-549978DD862A}" type="slidenum">
              <a:rPr lang="en-US" smtClean="0"/>
              <a:t>44</a:t>
            </a:fld>
            <a:endParaRPr lang="en-US"/>
          </a:p>
        </p:txBody>
      </p:sp>
    </p:spTree>
    <p:extLst>
      <p:ext uri="{BB962C8B-B14F-4D97-AF65-F5344CB8AC3E}">
        <p14:creationId xmlns:p14="http://schemas.microsoft.com/office/powerpoint/2010/main" val="2304179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Considerations </a:t>
            </a:r>
          </a:p>
        </p:txBody>
      </p:sp>
      <p:sp>
        <p:nvSpPr>
          <p:cNvPr id="3" name="Content Placeholder 2"/>
          <p:cNvSpPr>
            <a:spLocks noGrp="1"/>
          </p:cNvSpPr>
          <p:nvPr>
            <p:ph idx="1"/>
          </p:nvPr>
        </p:nvSpPr>
        <p:spPr/>
        <p:txBody>
          <a:bodyPr>
            <a:normAutofit fontScale="55000" lnSpcReduction="20000"/>
          </a:bodyPr>
          <a:lstStyle/>
          <a:p>
            <a:r>
              <a:rPr lang="en-US" dirty="0"/>
              <a:t>Multiple grantors are permissible</a:t>
            </a:r>
          </a:p>
          <a:p>
            <a:pPr lvl="1"/>
            <a:r>
              <a:rPr lang="en-US" dirty="0"/>
              <a:t>This structure may work well for spouses, but can be messy when used for unrelated parties or more remote family members</a:t>
            </a:r>
          </a:p>
          <a:p>
            <a:pPr lvl="2"/>
            <a:r>
              <a:rPr lang="en-US" dirty="0"/>
              <a:t>Cleaner for each person to do his or her own Gun Trust if you’re working with a group of gun enthusiasts who are interested in pooling their firearms and creating one trust</a:t>
            </a:r>
          </a:p>
          <a:p>
            <a:r>
              <a:rPr lang="en-US" dirty="0"/>
              <a:t>Multiple trustees are permissible</a:t>
            </a:r>
          </a:p>
          <a:p>
            <a:pPr lvl="1"/>
            <a:r>
              <a:rPr lang="en-US" dirty="0"/>
              <a:t>Some state laws may require someone other than the grantor to serve as co-trustee</a:t>
            </a:r>
          </a:p>
          <a:p>
            <a:pPr lvl="1"/>
            <a:r>
              <a:rPr lang="en-US" dirty="0"/>
              <a:t>Some state laws might require that the trustee be a resident of the grantor’s state</a:t>
            </a:r>
          </a:p>
          <a:p>
            <a:r>
              <a:rPr lang="en-US" dirty="0"/>
              <a:t>State laws may restrict movement of the trust property outside the state or from state to state</a:t>
            </a:r>
          </a:p>
          <a:p>
            <a:pPr lvl="1"/>
            <a:r>
              <a:rPr lang="en-US" dirty="0"/>
              <a:t>Federal law requires AFT Form 5320.20 to receive approval to transport trust assets either temporarily or permanently, and such approval must be given before transport (i.e., preapproval is required)</a:t>
            </a:r>
          </a:p>
          <a:p>
            <a:pPr lvl="1"/>
            <a:r>
              <a:rPr lang="en-US" dirty="0">
                <a:hlinkClick r:id="rId2"/>
              </a:rPr>
              <a:t>https://www.atf.gov/firearms/docs/form/application-transport-interstate-or-temporarily-export-certain-nfa-firearms-atf/download</a:t>
            </a:r>
            <a:endParaRPr lang="en-US" dirty="0"/>
          </a:p>
          <a:p>
            <a:pPr lvl="1"/>
            <a:r>
              <a:rPr lang="en-US" dirty="0"/>
              <a:t>Do you need to inform the trustee of this requirement?</a:t>
            </a:r>
          </a:p>
          <a:p>
            <a:pPr lvl="1"/>
            <a:r>
              <a:rPr lang="en-US" dirty="0"/>
              <a:t>Should terms be added to the trust requiring the trustee to obtain this preapproval?</a:t>
            </a:r>
          </a:p>
          <a:p>
            <a:pPr lvl="1"/>
            <a:r>
              <a:rPr lang="en-US" dirty="0"/>
              <a:t>ATF approval is limited to a period of 1 year for temporary transport</a:t>
            </a:r>
          </a:p>
          <a:p>
            <a:pPr lvl="1"/>
            <a:r>
              <a:rPr lang="en-US" dirty="0"/>
              <a:t>Each location where assets will be located requires preapproval</a:t>
            </a:r>
          </a:p>
          <a:p>
            <a:pPr marL="457200" lvl="1" indent="0">
              <a:buNone/>
            </a:pPr>
            <a:endParaRPr lang="en-US" dirty="0"/>
          </a:p>
          <a:p>
            <a:pPr marL="457200" lvl="1" indent="0">
              <a:buNone/>
            </a:pPr>
            <a:endParaRPr lang="en-US" dirty="0"/>
          </a:p>
          <a:p>
            <a:pPr marL="914400" lvl="2" indent="0">
              <a:buNone/>
            </a:pPr>
            <a:endParaRPr lang="en-US" dirty="0"/>
          </a:p>
        </p:txBody>
      </p:sp>
      <p:sp>
        <p:nvSpPr>
          <p:cNvPr id="4" name="Slide Number Placeholder 3"/>
          <p:cNvSpPr>
            <a:spLocks noGrp="1"/>
          </p:cNvSpPr>
          <p:nvPr>
            <p:ph type="sldNum" sz="quarter" idx="12"/>
          </p:nvPr>
        </p:nvSpPr>
        <p:spPr/>
        <p:txBody>
          <a:bodyPr/>
          <a:lstStyle/>
          <a:p>
            <a:fld id="{B08C9ADB-68AE-4729-90AE-549978DD862A}" type="slidenum">
              <a:rPr lang="en-US" smtClean="0"/>
              <a:t>45</a:t>
            </a:fld>
            <a:endParaRPr lang="en-US"/>
          </a:p>
        </p:txBody>
      </p:sp>
    </p:spTree>
    <p:extLst>
      <p:ext uri="{BB962C8B-B14F-4D97-AF65-F5344CB8AC3E}">
        <p14:creationId xmlns:p14="http://schemas.microsoft.com/office/powerpoint/2010/main" val="16423733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Considerations</a:t>
            </a:r>
          </a:p>
        </p:txBody>
      </p:sp>
      <p:sp>
        <p:nvSpPr>
          <p:cNvPr id="3" name="Content Placeholder 2"/>
          <p:cNvSpPr>
            <a:spLocks noGrp="1"/>
          </p:cNvSpPr>
          <p:nvPr>
            <p:ph idx="1"/>
          </p:nvPr>
        </p:nvSpPr>
        <p:spPr>
          <a:xfrm>
            <a:off x="457200" y="1295400"/>
            <a:ext cx="8229600" cy="5105400"/>
          </a:xfrm>
        </p:spPr>
        <p:txBody>
          <a:bodyPr>
            <a:normAutofit fontScale="62500" lnSpcReduction="20000"/>
          </a:bodyPr>
          <a:lstStyle/>
          <a:p>
            <a:r>
              <a:rPr lang="en-US" dirty="0"/>
              <a:t>Should a law firm review Gun Trusts purchased by clients as part of a “buy a silencer, get a gun trust free!” deal?</a:t>
            </a:r>
          </a:p>
          <a:p>
            <a:pPr lvl="1"/>
            <a:r>
              <a:rPr lang="en-US" dirty="0"/>
              <a:t>If the client is willing to engage private counsel, a second review may be helpful if the reviewing attorney is comfortable with the scope of representation</a:t>
            </a:r>
          </a:p>
          <a:p>
            <a:pPr lvl="1"/>
            <a:r>
              <a:rPr lang="en-US" dirty="0"/>
              <a:t>In the ideal situation, “free” Gun Trusts provided by firearms dealers are prepared by and reviewed by attorneys as part of the process</a:t>
            </a:r>
          </a:p>
          <a:p>
            <a:pPr lvl="2"/>
            <a:r>
              <a:rPr lang="en-US" dirty="0"/>
              <a:t>Is this common practice?</a:t>
            </a:r>
          </a:p>
          <a:p>
            <a:pPr lvl="2"/>
            <a:r>
              <a:rPr lang="en-US" dirty="0"/>
              <a:t>How can a client tell?</a:t>
            </a:r>
          </a:p>
          <a:p>
            <a:pPr lvl="2"/>
            <a:r>
              <a:rPr lang="en-US" dirty="0"/>
              <a:t>How can the reviewing attorney tell?</a:t>
            </a:r>
          </a:p>
          <a:p>
            <a:pPr lvl="1"/>
            <a:r>
              <a:rPr lang="en-US" dirty="0"/>
              <a:t>Who has the liability in these cases if the trust is not properly drafted and administered?</a:t>
            </a:r>
          </a:p>
          <a:p>
            <a:r>
              <a:rPr lang="en-US" dirty="0"/>
              <a:t>As with any trust asset, the trustee has a duty to properly maintain trust assets		</a:t>
            </a:r>
          </a:p>
          <a:p>
            <a:pPr lvl="1"/>
            <a:r>
              <a:rPr lang="en-US" dirty="0"/>
              <a:t>This include proper maintenance, safekeeping, and storage of all firearms in the trust</a:t>
            </a:r>
          </a:p>
          <a:p>
            <a:pPr lvl="2"/>
            <a:r>
              <a:rPr lang="en-US" dirty="0"/>
              <a:t>Secure storage and safekeeping is especially important for this type of trust asset</a:t>
            </a:r>
          </a:p>
          <a:p>
            <a:pPr lvl="2"/>
            <a:r>
              <a:rPr lang="en-US" dirty="0"/>
              <a:t>Do not intermingle trust assets with the trustee’s own asset or other people’s assets</a:t>
            </a:r>
          </a:p>
          <a:p>
            <a:pPr lvl="1"/>
            <a:r>
              <a:rPr lang="en-US" dirty="0"/>
              <a:t>The trustee must also ensure that the firearms are properly insured against theft or damage</a:t>
            </a:r>
          </a:p>
        </p:txBody>
      </p:sp>
      <p:sp>
        <p:nvSpPr>
          <p:cNvPr id="4" name="Slide Number Placeholder 3"/>
          <p:cNvSpPr>
            <a:spLocks noGrp="1"/>
          </p:cNvSpPr>
          <p:nvPr>
            <p:ph type="sldNum" sz="quarter" idx="12"/>
          </p:nvPr>
        </p:nvSpPr>
        <p:spPr/>
        <p:txBody>
          <a:bodyPr/>
          <a:lstStyle/>
          <a:p>
            <a:fld id="{B08C9ADB-68AE-4729-90AE-549978DD862A}" type="slidenum">
              <a:rPr lang="en-US" smtClean="0"/>
              <a:t>46</a:t>
            </a:fld>
            <a:endParaRPr lang="en-US"/>
          </a:p>
        </p:txBody>
      </p:sp>
    </p:spTree>
    <p:extLst>
      <p:ext uri="{BB962C8B-B14F-4D97-AF65-F5344CB8AC3E}">
        <p14:creationId xmlns:p14="http://schemas.microsoft.com/office/powerpoint/2010/main" val="1125132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Trustee Duties</a:t>
            </a:r>
          </a:p>
        </p:txBody>
      </p:sp>
      <p:sp>
        <p:nvSpPr>
          <p:cNvPr id="3" name="Content Placeholder 2"/>
          <p:cNvSpPr>
            <a:spLocks noGrp="1"/>
          </p:cNvSpPr>
          <p:nvPr>
            <p:ph idx="1"/>
          </p:nvPr>
        </p:nvSpPr>
        <p:spPr>
          <a:xfrm>
            <a:off x="457200" y="1371600"/>
            <a:ext cx="8229600" cy="5029200"/>
          </a:xfrm>
        </p:spPr>
        <p:txBody>
          <a:bodyPr>
            <a:normAutofit fontScale="70000" lnSpcReduction="20000"/>
          </a:bodyPr>
          <a:lstStyle/>
          <a:p>
            <a:r>
              <a:rPr lang="en-US" dirty="0"/>
              <a:t>Along with maintaining and insuring the firearms, the trustee must </a:t>
            </a:r>
          </a:p>
          <a:p>
            <a:pPr lvl="1"/>
            <a:r>
              <a:rPr lang="en-US" dirty="0"/>
              <a:t>Faithfully administer the trust according to its terms</a:t>
            </a:r>
          </a:p>
          <a:p>
            <a:pPr lvl="1"/>
            <a:r>
              <a:rPr lang="en-US" dirty="0"/>
              <a:t>Administer the trust in the interests of the beneficiaries (duty of loyalty)</a:t>
            </a:r>
          </a:p>
          <a:p>
            <a:pPr lvl="1"/>
            <a:r>
              <a:rPr lang="en-US" dirty="0"/>
              <a:t>Treat the beneficiaries impartially, unless otherwise indicated by the trust terms (duty of impartiality)</a:t>
            </a:r>
          </a:p>
          <a:p>
            <a:pPr lvl="1"/>
            <a:r>
              <a:rPr lang="en-US" dirty="0"/>
              <a:t>Invest the trust and administer the trust prudently</a:t>
            </a:r>
          </a:p>
          <a:p>
            <a:pPr lvl="2"/>
            <a:r>
              <a:rPr lang="en-US" dirty="0"/>
              <a:t>Drafting tip:  waive the prudent investor standard in the trust instrument as the trust will be concentrated in firearms as assets, rather than the typical trust asset profile of marketable securities or more traditional assets</a:t>
            </a:r>
          </a:p>
          <a:p>
            <a:pPr lvl="1"/>
            <a:r>
              <a:rPr lang="en-US" dirty="0"/>
              <a:t>Keep and maintain books and records of the trust and pay any required taxes, fees, and costs of administration</a:t>
            </a:r>
          </a:p>
          <a:p>
            <a:pPr lvl="1"/>
            <a:r>
              <a:rPr lang="en-US" dirty="0"/>
              <a:t>Provide information to beneficiaries are requested and/or required by law and the trust</a:t>
            </a:r>
          </a:p>
          <a:p>
            <a:r>
              <a:rPr lang="en-US" dirty="0"/>
              <a:t>These are not unique to Gun Trusts but still apply </a:t>
            </a:r>
          </a:p>
          <a:p>
            <a:r>
              <a:rPr lang="en-US" dirty="0"/>
              <a:t>The trustee is a fiduciary and has a fiduciary duty to the beneficiaries, as with any trust</a:t>
            </a:r>
          </a:p>
        </p:txBody>
      </p:sp>
      <p:sp>
        <p:nvSpPr>
          <p:cNvPr id="4" name="Slide Number Placeholder 3"/>
          <p:cNvSpPr>
            <a:spLocks noGrp="1"/>
          </p:cNvSpPr>
          <p:nvPr>
            <p:ph type="sldNum" sz="quarter" idx="12"/>
          </p:nvPr>
        </p:nvSpPr>
        <p:spPr/>
        <p:txBody>
          <a:bodyPr/>
          <a:lstStyle/>
          <a:p>
            <a:fld id="{B08C9ADB-68AE-4729-90AE-549978DD862A}" type="slidenum">
              <a:rPr lang="en-US" smtClean="0"/>
              <a:t>47</a:t>
            </a:fld>
            <a:endParaRPr lang="en-US"/>
          </a:p>
        </p:txBody>
      </p:sp>
    </p:spTree>
    <p:extLst>
      <p:ext uri="{BB962C8B-B14F-4D97-AF65-F5344CB8AC3E}">
        <p14:creationId xmlns:p14="http://schemas.microsoft.com/office/powerpoint/2010/main" val="31923635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Fun Facts</a:t>
            </a:r>
          </a:p>
        </p:txBody>
      </p:sp>
      <p:sp>
        <p:nvSpPr>
          <p:cNvPr id="3" name="Content Placeholder 2"/>
          <p:cNvSpPr>
            <a:spLocks noGrp="1"/>
          </p:cNvSpPr>
          <p:nvPr>
            <p:ph idx="1"/>
          </p:nvPr>
        </p:nvSpPr>
        <p:spPr>
          <a:xfrm>
            <a:off x="457200" y="1219200"/>
            <a:ext cx="8229600" cy="4906963"/>
          </a:xfrm>
        </p:spPr>
        <p:txBody>
          <a:bodyPr>
            <a:normAutofit fontScale="85000" lnSpcReduction="10000"/>
          </a:bodyPr>
          <a:lstStyle/>
          <a:p>
            <a:r>
              <a:rPr lang="en-US" dirty="0"/>
              <a:t>Most Gun Trusts are revocable and included in the grantor’s estate for federal estate taxes</a:t>
            </a:r>
          </a:p>
          <a:p>
            <a:pPr lvl="1"/>
            <a:r>
              <a:rPr lang="en-US" dirty="0"/>
              <a:t>For tax purposes, these are grantor trust with any taxes paid by the grantor</a:t>
            </a:r>
          </a:p>
          <a:p>
            <a:r>
              <a:rPr lang="en-US" dirty="0"/>
              <a:t>They may be structured as irrevocable trusts</a:t>
            </a:r>
          </a:p>
          <a:p>
            <a:pPr lvl="1"/>
            <a:r>
              <a:rPr lang="en-US" dirty="0"/>
              <a:t>For tax planning or asset protection purposes</a:t>
            </a:r>
          </a:p>
          <a:p>
            <a:pPr lvl="1"/>
            <a:r>
              <a:rPr lang="en-US" dirty="0"/>
              <a:t>Obviously, these are less flexible structures</a:t>
            </a:r>
          </a:p>
          <a:p>
            <a:r>
              <a:rPr lang="en-US" dirty="0"/>
              <a:t>Some firearms require engravings identifying the owner</a:t>
            </a:r>
          </a:p>
          <a:p>
            <a:pPr lvl="1"/>
            <a:r>
              <a:rPr lang="en-US" dirty="0"/>
              <a:t>Applies to short-barrel rifles and shotguns and silencers</a:t>
            </a:r>
          </a:p>
          <a:p>
            <a:pPr lvl="1"/>
            <a:r>
              <a:rPr lang="en-US" dirty="0"/>
              <a:t>The full name of the trust must be used</a:t>
            </a:r>
          </a:p>
          <a:p>
            <a:pPr lvl="2"/>
            <a:r>
              <a:rPr lang="en-US" dirty="0"/>
              <a:t>Consider length and name of trust when creating document</a:t>
            </a:r>
          </a:p>
          <a:p>
            <a:endParaRPr lang="en-US" dirty="0"/>
          </a:p>
        </p:txBody>
      </p:sp>
      <p:sp>
        <p:nvSpPr>
          <p:cNvPr id="4" name="Slide Number Placeholder 3"/>
          <p:cNvSpPr>
            <a:spLocks noGrp="1"/>
          </p:cNvSpPr>
          <p:nvPr>
            <p:ph type="sldNum" sz="quarter" idx="12"/>
          </p:nvPr>
        </p:nvSpPr>
        <p:spPr/>
        <p:txBody>
          <a:bodyPr/>
          <a:lstStyle/>
          <a:p>
            <a:fld id="{B08C9ADB-68AE-4729-90AE-549978DD862A}" type="slidenum">
              <a:rPr lang="en-US" smtClean="0"/>
              <a:t>48</a:t>
            </a:fld>
            <a:endParaRPr lang="en-US"/>
          </a:p>
        </p:txBody>
      </p:sp>
    </p:spTree>
    <p:extLst>
      <p:ext uri="{BB962C8B-B14F-4D97-AF65-F5344CB8AC3E}">
        <p14:creationId xmlns:p14="http://schemas.microsoft.com/office/powerpoint/2010/main" val="17640833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Probate and Trust Administration</a:t>
            </a:r>
          </a:p>
        </p:txBody>
      </p:sp>
      <p:sp>
        <p:nvSpPr>
          <p:cNvPr id="3" name="Content Placeholder 2"/>
          <p:cNvSpPr>
            <a:spLocks noGrp="1"/>
          </p:cNvSpPr>
          <p:nvPr>
            <p:ph idx="1"/>
          </p:nvPr>
        </p:nvSpPr>
        <p:spPr/>
        <p:txBody>
          <a:bodyPr/>
          <a:lstStyle/>
          <a:p>
            <a:pPr lvl="0"/>
            <a:r>
              <a:rPr lang="en-US" b="1" dirty="0"/>
              <a:t>Issues Surrounding Firearms in Estates</a:t>
            </a:r>
            <a:endParaRPr lang="en-US" dirty="0"/>
          </a:p>
          <a:p>
            <a:pPr lvl="1"/>
            <a:r>
              <a:rPr lang="en-US" dirty="0"/>
              <a:t>Possession</a:t>
            </a:r>
          </a:p>
          <a:p>
            <a:pPr lvl="1"/>
            <a:r>
              <a:rPr lang="en-US" dirty="0"/>
              <a:t>Transport</a:t>
            </a:r>
          </a:p>
          <a:p>
            <a:pPr lvl="1"/>
            <a:r>
              <a:rPr lang="en-US" dirty="0"/>
              <a:t>Sale</a:t>
            </a:r>
          </a:p>
          <a:p>
            <a:pPr lvl="1"/>
            <a:r>
              <a:rPr lang="en-US" dirty="0"/>
              <a:t>Who may inherit</a:t>
            </a:r>
          </a:p>
          <a:p>
            <a:pPr lvl="1"/>
            <a:r>
              <a:rPr lang="en-US" dirty="0"/>
              <a:t>Privacy</a:t>
            </a:r>
          </a:p>
          <a:p>
            <a:endParaRPr lang="en-US" dirty="0"/>
          </a:p>
        </p:txBody>
      </p:sp>
      <p:sp>
        <p:nvSpPr>
          <p:cNvPr id="4" name="Slide Number Placeholder 3"/>
          <p:cNvSpPr>
            <a:spLocks noGrp="1"/>
          </p:cNvSpPr>
          <p:nvPr>
            <p:ph type="sldNum" sz="quarter" idx="12"/>
          </p:nvPr>
        </p:nvSpPr>
        <p:spPr/>
        <p:txBody>
          <a:bodyPr/>
          <a:lstStyle/>
          <a:p>
            <a:fld id="{B08C9ADB-68AE-4729-90AE-549978DD862A}" type="slidenum">
              <a:rPr lang="en-US" smtClean="0"/>
              <a:t>49</a:t>
            </a:fld>
            <a:endParaRPr lang="en-US"/>
          </a:p>
        </p:txBody>
      </p:sp>
    </p:spTree>
    <p:extLst>
      <p:ext uri="{BB962C8B-B14F-4D97-AF65-F5344CB8AC3E}">
        <p14:creationId xmlns:p14="http://schemas.microsoft.com/office/powerpoint/2010/main" val="1985789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 and Hysteria</a:t>
            </a:r>
          </a:p>
        </p:txBody>
      </p:sp>
      <p:sp>
        <p:nvSpPr>
          <p:cNvPr id="3" name="Content Placeholder 2"/>
          <p:cNvSpPr>
            <a:spLocks noGrp="1"/>
          </p:cNvSpPr>
          <p:nvPr>
            <p:ph idx="1"/>
          </p:nvPr>
        </p:nvSpPr>
        <p:spPr/>
        <p:txBody>
          <a:bodyPr>
            <a:normAutofit fontScale="85000" lnSpcReduction="10000"/>
          </a:bodyPr>
          <a:lstStyle/>
          <a:p>
            <a:r>
              <a:rPr lang="en-US" dirty="0">
                <a:hlinkClick r:id="rId2"/>
              </a:rPr>
              <a:t>https://forum.pafoa.org/showthread.php?t=296630</a:t>
            </a:r>
            <a:endParaRPr lang="en-US" dirty="0"/>
          </a:p>
          <a:p>
            <a:pPr lvl="1"/>
            <a:r>
              <a:rPr lang="en-US" dirty="0"/>
              <a:t>Gun trust lawyers are present on various gun aficionado sites, along with laypeople who use taglines such as</a:t>
            </a:r>
          </a:p>
          <a:p>
            <a:pPr lvl="2"/>
            <a:r>
              <a:rPr lang="en-US" b="1" dirty="0"/>
              <a:t>LOVE - It's what makes AR15s SO DARNED SNUGGLY! :)</a:t>
            </a:r>
          </a:p>
          <a:p>
            <a:pPr lvl="2"/>
            <a:r>
              <a:rPr lang="en-US" b="1" dirty="0"/>
              <a:t>AMERICAN by birth INFIDEL by choice</a:t>
            </a:r>
          </a:p>
          <a:p>
            <a:pPr lvl="1"/>
            <a:r>
              <a:rPr lang="en-US" dirty="0"/>
              <a:t>There is a lot of misinformation circulating among the gun owner websites, along with requests to share trust forms which typically meet with a response such as</a:t>
            </a:r>
          </a:p>
          <a:p>
            <a:pPr lvl="2"/>
            <a:r>
              <a:rPr lang="en-US" dirty="0"/>
              <a:t>“Not going to give you for free what I paid a lawyer for. I survived a very serious felony stop (you can't begin to imagine) and went home with all my guns and had dinner. Did the work from the lawyer help? No way to know.”</a:t>
            </a:r>
          </a:p>
          <a:p>
            <a:pPr lvl="3"/>
            <a:r>
              <a:rPr lang="en-US" dirty="0"/>
              <a:t>Unfortunately this member posted no pictures of his experience!</a:t>
            </a:r>
          </a:p>
        </p:txBody>
      </p:sp>
      <p:sp>
        <p:nvSpPr>
          <p:cNvPr id="4" name="Slide Number Placeholder 3"/>
          <p:cNvSpPr>
            <a:spLocks noGrp="1"/>
          </p:cNvSpPr>
          <p:nvPr>
            <p:ph type="sldNum" sz="quarter" idx="12"/>
          </p:nvPr>
        </p:nvSpPr>
        <p:spPr/>
        <p:txBody>
          <a:bodyPr/>
          <a:lstStyle/>
          <a:p>
            <a:fld id="{B08C9ADB-68AE-4729-90AE-549978DD862A}" type="slidenum">
              <a:rPr lang="en-US" smtClean="0"/>
              <a:t>5</a:t>
            </a:fld>
            <a:endParaRPr lang="en-US"/>
          </a:p>
        </p:txBody>
      </p:sp>
    </p:spTree>
    <p:extLst>
      <p:ext uri="{BB962C8B-B14F-4D97-AF65-F5344CB8AC3E}">
        <p14:creationId xmlns:p14="http://schemas.microsoft.com/office/powerpoint/2010/main" val="2488212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Probate and Trust Administration</a:t>
            </a:r>
          </a:p>
        </p:txBody>
      </p:sp>
      <p:sp>
        <p:nvSpPr>
          <p:cNvPr id="3" name="Content Placeholder 2"/>
          <p:cNvSpPr>
            <a:spLocks noGrp="1"/>
          </p:cNvSpPr>
          <p:nvPr>
            <p:ph idx="1"/>
          </p:nvPr>
        </p:nvSpPr>
        <p:spPr/>
        <p:txBody>
          <a:bodyPr>
            <a:normAutofit fontScale="85000" lnSpcReduction="20000"/>
          </a:bodyPr>
          <a:lstStyle/>
          <a:p>
            <a:r>
              <a:rPr lang="en-US" dirty="0"/>
              <a:t>27 CFR Sec. 479.90a addresses the handling of firearms in a decedent’s estate</a:t>
            </a:r>
          </a:p>
          <a:p>
            <a:pPr lvl="1"/>
            <a:r>
              <a:rPr lang="en-US" dirty="0"/>
              <a:t>The personal representative “may possess a firearm registered to a decedent during the term of probate without such possession being treated as a ‘transfer’” (as defined by federal law).  On or before closing the estate, the personal representative “must submit an application to transfer the firearm to beneficiaries or other transferees…”  If transferring to a beneficiary, ATF Form 5 is required (Application for Tax Exempt Transfer and Registration of Firearm) to register the firearm with the beneficiary.</a:t>
            </a:r>
          </a:p>
          <a:p>
            <a:pPr lvl="2"/>
            <a:r>
              <a:rPr lang="en-US" dirty="0"/>
              <a:t>Can the trustee of a Gun Trust get by with this form upon transfer of trust property out of the trust to a beneficiary, or is a new Form 4 and payment of the $200 fee required?</a:t>
            </a:r>
          </a:p>
          <a:p>
            <a:pPr marL="1371600" lvl="3" indent="0">
              <a:buNone/>
            </a:pPr>
            <a:endParaRPr lang="en-US" dirty="0"/>
          </a:p>
        </p:txBody>
      </p:sp>
      <p:sp>
        <p:nvSpPr>
          <p:cNvPr id="4" name="Slide Number Placeholder 3"/>
          <p:cNvSpPr>
            <a:spLocks noGrp="1"/>
          </p:cNvSpPr>
          <p:nvPr>
            <p:ph type="sldNum" sz="quarter" idx="12"/>
          </p:nvPr>
        </p:nvSpPr>
        <p:spPr/>
        <p:txBody>
          <a:bodyPr/>
          <a:lstStyle/>
          <a:p>
            <a:fld id="{B08C9ADB-68AE-4729-90AE-549978DD862A}" type="slidenum">
              <a:rPr lang="en-US" smtClean="0"/>
              <a:t>50</a:t>
            </a:fld>
            <a:endParaRPr lang="en-US"/>
          </a:p>
        </p:txBody>
      </p:sp>
    </p:spTree>
    <p:extLst>
      <p:ext uri="{BB962C8B-B14F-4D97-AF65-F5344CB8AC3E}">
        <p14:creationId xmlns:p14="http://schemas.microsoft.com/office/powerpoint/2010/main" val="23279476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Gun Trusts and Probate</a:t>
            </a:r>
          </a:p>
        </p:txBody>
      </p:sp>
      <p:sp>
        <p:nvSpPr>
          <p:cNvPr id="3" name="Content Placeholder 2"/>
          <p:cNvSpPr>
            <a:spLocks noGrp="1"/>
          </p:cNvSpPr>
          <p:nvPr>
            <p:ph idx="1"/>
          </p:nvPr>
        </p:nvSpPr>
        <p:spPr>
          <a:xfrm>
            <a:off x="457200" y="1371600"/>
            <a:ext cx="8229600" cy="4876800"/>
          </a:xfrm>
        </p:spPr>
        <p:txBody>
          <a:bodyPr>
            <a:normAutofit fontScale="85000" lnSpcReduction="20000"/>
          </a:bodyPr>
          <a:lstStyle/>
          <a:p>
            <a:r>
              <a:rPr lang="en-US" dirty="0"/>
              <a:t>A properly structured Gun Trust will keep the firearms out of probate and out of the public record</a:t>
            </a:r>
          </a:p>
          <a:p>
            <a:pPr lvl="1"/>
            <a:r>
              <a:rPr lang="en-US" dirty="0"/>
              <a:t>Accordingly, the regulations governing Personal Representatives in the prior slide will not be required</a:t>
            </a:r>
          </a:p>
          <a:p>
            <a:r>
              <a:rPr lang="en-US" dirty="0"/>
              <a:t>It is possible that even firearms in a Gun Trust might end up in an estate if not properly administered or if the beneficiaries are not structured in a way that prevents the grantor’s estate or a beneficiary’s estate from becoming the owner of the firearms</a:t>
            </a:r>
          </a:p>
          <a:p>
            <a:pPr lvl="1"/>
            <a:r>
              <a:rPr lang="en-US" dirty="0"/>
              <a:t>In other words, draft to avoid having trust property revert to the grantor or end up in a beneficiary’s estate</a:t>
            </a:r>
          </a:p>
          <a:p>
            <a:r>
              <a:rPr lang="en-US" dirty="0"/>
              <a:t>Keep in mind that revocable trusts can by their very nature be revoked, in which case there will be transfer issues getting the firearms back to the grantor</a:t>
            </a:r>
          </a:p>
        </p:txBody>
      </p:sp>
      <p:sp>
        <p:nvSpPr>
          <p:cNvPr id="4" name="Slide Number Placeholder 3"/>
          <p:cNvSpPr>
            <a:spLocks noGrp="1"/>
          </p:cNvSpPr>
          <p:nvPr>
            <p:ph type="sldNum" sz="quarter" idx="12"/>
          </p:nvPr>
        </p:nvSpPr>
        <p:spPr/>
        <p:txBody>
          <a:bodyPr/>
          <a:lstStyle/>
          <a:p>
            <a:fld id="{B08C9ADB-68AE-4729-90AE-549978DD862A}" type="slidenum">
              <a:rPr lang="en-US" smtClean="0"/>
              <a:t>51</a:t>
            </a:fld>
            <a:endParaRPr lang="en-US"/>
          </a:p>
        </p:txBody>
      </p:sp>
    </p:spTree>
    <p:extLst>
      <p:ext uri="{BB962C8B-B14F-4D97-AF65-F5344CB8AC3E}">
        <p14:creationId xmlns:p14="http://schemas.microsoft.com/office/powerpoint/2010/main" val="22761572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a:t>Conclusion </a:t>
            </a:r>
          </a:p>
        </p:txBody>
      </p:sp>
      <p:sp>
        <p:nvSpPr>
          <p:cNvPr id="3" name="Content Placeholder 2"/>
          <p:cNvSpPr>
            <a:spLocks noGrp="1"/>
          </p:cNvSpPr>
          <p:nvPr>
            <p:ph idx="1"/>
          </p:nvPr>
        </p:nvSpPr>
        <p:spPr>
          <a:xfrm>
            <a:off x="457200" y="1143000"/>
            <a:ext cx="8229600" cy="5410200"/>
          </a:xfrm>
        </p:spPr>
        <p:txBody>
          <a:bodyPr>
            <a:normAutofit fontScale="62500" lnSpcReduction="20000"/>
          </a:bodyPr>
          <a:lstStyle/>
          <a:p>
            <a:r>
              <a:rPr lang="en-US" dirty="0"/>
              <a:t>Firearms are heavily regulated under local, state and federal law</a:t>
            </a:r>
          </a:p>
          <a:p>
            <a:r>
              <a:rPr lang="en-US" dirty="0"/>
              <a:t>The client’s jurisdiction may have state or local laws that apply in addition to applicable federal gun laws</a:t>
            </a:r>
          </a:p>
          <a:p>
            <a:r>
              <a:rPr lang="en-US" dirty="0"/>
              <a:t>Gun Trusts remain useful in protecting possessory rights to regulated firearms and for transfer of firearms upon the owner’s death or upon termination of the trust</a:t>
            </a:r>
          </a:p>
          <a:p>
            <a:r>
              <a:rPr lang="en-US" dirty="0"/>
              <a:t>Gun Trusts do not take the place of baseline estate planning but can be used to complement basic planning for clients with NFA firearms or who wish to pass along guns at death</a:t>
            </a:r>
          </a:p>
          <a:p>
            <a:r>
              <a:rPr lang="en-US" dirty="0"/>
              <a:t>Gun law is heavily marketed as a specialty area and may include much more than gun trust preparation</a:t>
            </a:r>
          </a:p>
          <a:p>
            <a:pPr lvl="1"/>
            <a:r>
              <a:rPr lang="en-US" dirty="0"/>
              <a:t>Gun Trust Lawyer is a registered trademark, for example, and as mentioned above, many Gun Trust forms are copyrighted</a:t>
            </a:r>
          </a:p>
          <a:p>
            <a:r>
              <a:rPr lang="en-US" dirty="0"/>
              <a:t>Get yourself a catchy website before they are all taken, like these existing gems:</a:t>
            </a:r>
          </a:p>
          <a:p>
            <a:pPr lvl="1"/>
            <a:r>
              <a:rPr lang="en-US" dirty="0">
                <a:hlinkClick r:id="rId3"/>
              </a:rPr>
              <a:t>https://www.guntrustguru.com/south-dakota</a:t>
            </a:r>
            <a:endParaRPr lang="en-US" dirty="0"/>
          </a:p>
          <a:p>
            <a:pPr lvl="1"/>
            <a:r>
              <a:rPr lang="en-US" dirty="0">
                <a:hlinkClick r:id="rId4"/>
              </a:rPr>
              <a:t>https://nfalawyers.com/</a:t>
            </a:r>
            <a:endParaRPr lang="en-US" dirty="0"/>
          </a:p>
          <a:p>
            <a:pPr lvl="1"/>
            <a:r>
              <a:rPr lang="en-US" dirty="0">
                <a:hlinkClick r:id="rId5"/>
              </a:rPr>
              <a:t>https://www.arsenalattorneys.com/arsenal-gun-trust</a:t>
            </a:r>
            <a:endParaRPr lang="en-US" dirty="0"/>
          </a:p>
          <a:p>
            <a:pPr lvl="1"/>
            <a:r>
              <a:rPr lang="en-US" dirty="0"/>
              <a:t>Not yet taken:  boomstickslawyers.com; dontbringaknifetoagunfightlaw.com; idcatchagrenadeforyoulaw.com </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B08C9ADB-68AE-4729-90AE-549978DD862A}" type="slidenum">
              <a:rPr lang="en-US" smtClean="0"/>
              <a:t>52</a:t>
            </a:fld>
            <a:endParaRPr lang="en-US"/>
          </a:p>
        </p:txBody>
      </p:sp>
    </p:spTree>
    <p:extLst>
      <p:ext uri="{BB962C8B-B14F-4D97-AF65-F5344CB8AC3E}">
        <p14:creationId xmlns:p14="http://schemas.microsoft.com/office/powerpoint/2010/main" val="3795793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South Dakota</a:t>
            </a:r>
          </a:p>
        </p:txBody>
      </p:sp>
      <p:sp>
        <p:nvSpPr>
          <p:cNvPr id="3" name="Content Placeholder 2"/>
          <p:cNvSpPr>
            <a:spLocks noGrp="1"/>
          </p:cNvSpPr>
          <p:nvPr>
            <p:ph idx="1"/>
          </p:nvPr>
        </p:nvSpPr>
        <p:spPr/>
        <p:txBody>
          <a:bodyPr/>
          <a:lstStyle/>
          <a:p>
            <a:endParaRPr lang="en-US" dirty="0"/>
          </a:p>
          <a:p>
            <a:pPr lvl="0"/>
            <a:endParaRPr lang="en-US" dirty="0">
              <a:solidFill>
                <a:prstClr val="black"/>
              </a:solidFill>
            </a:endParaRPr>
          </a:p>
        </p:txBody>
      </p:sp>
      <p:sp>
        <p:nvSpPr>
          <p:cNvPr id="4" name="Slide Number Placeholder 3"/>
          <p:cNvSpPr>
            <a:spLocks noGrp="1"/>
          </p:cNvSpPr>
          <p:nvPr>
            <p:ph type="sldNum" sz="quarter" idx="12"/>
          </p:nvPr>
        </p:nvSpPr>
        <p:spPr/>
        <p:txBody>
          <a:bodyPr/>
          <a:lstStyle/>
          <a:p>
            <a:fld id="{B08C9ADB-68AE-4729-90AE-549978DD862A}" type="slidenum">
              <a:rPr lang="en-US" smtClean="0"/>
              <a:t>6</a:t>
            </a:fld>
            <a:endParaRPr lang="en-US"/>
          </a:p>
        </p:txBody>
      </p:sp>
      <p:pic>
        <p:nvPicPr>
          <p:cNvPr id="2050" name="Picture 2" descr="C:\Users\MAA\Desktop\eat ste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032" y="1524000"/>
            <a:ext cx="741045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048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Law School Mascot</a:t>
            </a:r>
          </a:p>
        </p:txBody>
      </p:sp>
      <p:sp>
        <p:nvSpPr>
          <p:cNvPr id="4" name="Slide Number Placeholder 3"/>
          <p:cNvSpPr>
            <a:spLocks noGrp="1"/>
          </p:cNvSpPr>
          <p:nvPr>
            <p:ph type="sldNum" sz="quarter" idx="12"/>
          </p:nvPr>
        </p:nvSpPr>
        <p:spPr/>
        <p:txBody>
          <a:bodyPr/>
          <a:lstStyle/>
          <a:p>
            <a:fld id="{B08C9ADB-68AE-4729-90AE-549978DD862A}" type="slidenum">
              <a:rPr lang="en-US" smtClean="0"/>
              <a:t>7</a:t>
            </a:fld>
            <a:endParaRPr lang="en-US"/>
          </a:p>
        </p:txBody>
      </p:sp>
      <p:pic>
        <p:nvPicPr>
          <p:cNvPr id="3074" name="Picture 2" descr="C:\Users\MAA\Desktop\charli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5984" y="1600200"/>
            <a:ext cx="679203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388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South Dakota, Part II</a:t>
            </a:r>
          </a:p>
        </p:txBody>
      </p:sp>
      <p:sp>
        <p:nvSpPr>
          <p:cNvPr id="4" name="Slide Number Placeholder 3"/>
          <p:cNvSpPr>
            <a:spLocks noGrp="1"/>
          </p:cNvSpPr>
          <p:nvPr>
            <p:ph type="sldNum" sz="quarter" idx="12"/>
          </p:nvPr>
        </p:nvSpPr>
        <p:spPr/>
        <p:txBody>
          <a:bodyPr/>
          <a:lstStyle/>
          <a:p>
            <a:fld id="{B08C9ADB-68AE-4729-90AE-549978DD862A}" type="slidenum">
              <a:rPr lang="en-US" smtClean="0"/>
              <a:t>8</a:t>
            </a:fld>
            <a:endParaRPr lang="en-US"/>
          </a:p>
        </p:txBody>
      </p:sp>
      <p:pic>
        <p:nvPicPr>
          <p:cNvPr id="5" name="Picture 2" descr="10 Things That Surprised Us in Sioux Falls, South Dakota | Di and D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177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08C9ADB-68AE-4729-90AE-549978DD862A}" type="slidenum">
              <a:rPr lang="en-US" smtClean="0"/>
              <a:t>9</a:t>
            </a:fld>
            <a:endParaRPr lang="en-US"/>
          </a:p>
        </p:txBody>
      </p:sp>
      <p:pic>
        <p:nvPicPr>
          <p:cNvPr id="2050" name="Picture 2" descr="Dakota News Now on Twitter: &quot;Local silencer company says business is  booming thanks in part to billboard sign campaign https://t.co/1rkPpfh6YV…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3058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7851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763.0"/>
  <p:tag name="AS_RELEASE_DATE" val="2017.08.21"/>
  <p:tag name="AS_TITLE" val="Aspose.Slides for .NET 4.0"/>
  <p:tag name="AS_VERSION" val="17.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5045</Words>
  <Application>Microsoft Office PowerPoint</Application>
  <PresentationFormat>On-screen Show (4:3)</PresentationFormat>
  <Paragraphs>390</Paragraphs>
  <Slides>52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Garamond</vt:lpstr>
      <vt:lpstr>Times New Roman</vt:lpstr>
      <vt:lpstr>Office Theme</vt:lpstr>
      <vt:lpstr>Gun Trusts</vt:lpstr>
      <vt:lpstr>Gun Trusts:  Hype, Hysteria and History</vt:lpstr>
      <vt:lpstr>“Say hello to my little friend!” – Scarface (1983)</vt:lpstr>
      <vt:lpstr>“Broke into the wrong [expletive] rec room, didn’t you?” – Tremors (1990)</vt:lpstr>
      <vt:lpstr>Hype and Hysteria</vt:lpstr>
      <vt:lpstr>Welcome to South Dakota</vt:lpstr>
      <vt:lpstr>My Law School Mascot</vt:lpstr>
      <vt:lpstr>Welcome to South Dakota, Part II</vt:lpstr>
      <vt:lpstr>PowerPoint Presentation</vt:lpstr>
      <vt:lpstr>PowerPoint Presentation</vt:lpstr>
      <vt:lpstr>PowerPoint Presentation</vt:lpstr>
      <vt:lpstr>Attorney Advertising</vt:lpstr>
      <vt:lpstr>PowerPoint Presentation</vt:lpstr>
      <vt:lpstr>PowerPoint Presentation</vt:lpstr>
      <vt:lpstr>PowerPoint Presentation</vt:lpstr>
      <vt:lpstr>PowerPoint Presentation</vt:lpstr>
      <vt:lpstr>More Creative Marketing</vt:lpstr>
      <vt:lpstr>Background</vt:lpstr>
      <vt:lpstr>Background</vt:lpstr>
      <vt:lpstr>Registration, Licensing, and Possession</vt:lpstr>
      <vt:lpstr>Governing Law</vt:lpstr>
      <vt:lpstr>The National Firearms Act</vt:lpstr>
      <vt:lpstr>The Gun Control Act of 1968</vt:lpstr>
      <vt:lpstr>The Gun Control Act (GCA), codified at 18 U.S.C. § 922(g), makes it unlawful for certain categories of persons to ship, transport, receive, or possess firearms or ammunition, to include any person: </vt:lpstr>
      <vt:lpstr>How Does a Gun Trust Protect Guns?</vt:lpstr>
      <vt:lpstr>Historical Treatment of Gun Trusts</vt:lpstr>
      <vt:lpstr>Historical Law</vt:lpstr>
      <vt:lpstr>So, Are Gun Trusts Still Useful?</vt:lpstr>
      <vt:lpstr>So, Why Do a Gun Trust?</vt:lpstr>
      <vt:lpstr>More Reasons</vt:lpstr>
      <vt:lpstr>What Gun Trusts Cannot Do</vt:lpstr>
      <vt:lpstr>More Things Gun Trusts Cannot Do</vt:lpstr>
      <vt:lpstr>Timelines</vt:lpstr>
      <vt:lpstr>Purpose of Gun Trusts</vt:lpstr>
      <vt:lpstr>Drafting Tips</vt:lpstr>
      <vt:lpstr>Checklist</vt:lpstr>
      <vt:lpstr>Checklist, page 2</vt:lpstr>
      <vt:lpstr>Checklist, page 3</vt:lpstr>
      <vt:lpstr>Checklist, page 4</vt:lpstr>
      <vt:lpstr>Checklist, page 5</vt:lpstr>
      <vt:lpstr>Checklist, page 6</vt:lpstr>
      <vt:lpstr>Checklist, page 7</vt:lpstr>
      <vt:lpstr>Timeline</vt:lpstr>
      <vt:lpstr>Further Considerations</vt:lpstr>
      <vt:lpstr>Further Considerations </vt:lpstr>
      <vt:lpstr>Further Considerations</vt:lpstr>
      <vt:lpstr>Other Trustee Duties</vt:lpstr>
      <vt:lpstr>Other Fun Facts</vt:lpstr>
      <vt:lpstr>Probate and Trust Administration</vt:lpstr>
      <vt:lpstr>Probate and Trust Administration</vt:lpstr>
      <vt:lpstr>Gun Trusts and Probate</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1601-01-01T00:00:00Z</dcterms:created>
  <dcterms:modified xsi:type="dcterms:W3CDTF">2022-03-18T21:40:57Z</dcterms:modified>
</cp:coreProperties>
</file>