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77" r:id="rId3"/>
    <p:sldId id="276" r:id="rId4"/>
    <p:sldId id="256" r:id="rId5"/>
    <p:sldId id="257" r:id="rId6"/>
    <p:sldId id="258" r:id="rId7"/>
    <p:sldId id="259" r:id="rId8"/>
    <p:sldId id="260" r:id="rId9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878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8457818" y="6499377"/>
            <a:ext cx="85090" cy="85090"/>
          </a:xfrm>
          <a:custGeom>
            <a:avLst/>
            <a:gdLst/>
            <a:ahLst/>
            <a:cxnLst/>
            <a:rect l="l" t="t" r="r" b="b"/>
            <a:pathLst>
              <a:path w="85090" h="85090">
                <a:moveTo>
                  <a:pt x="42290" y="0"/>
                </a:moveTo>
                <a:lnTo>
                  <a:pt x="25824" y="3332"/>
                </a:lnTo>
                <a:lnTo>
                  <a:pt x="12382" y="12419"/>
                </a:lnTo>
                <a:lnTo>
                  <a:pt x="3321" y="25894"/>
                </a:lnTo>
                <a:lnTo>
                  <a:pt x="0" y="42392"/>
                </a:lnTo>
                <a:lnTo>
                  <a:pt x="3321" y="58888"/>
                </a:lnTo>
                <a:lnTo>
                  <a:pt x="12382" y="72359"/>
                </a:lnTo>
                <a:lnTo>
                  <a:pt x="25824" y="81442"/>
                </a:lnTo>
                <a:lnTo>
                  <a:pt x="42290" y="84772"/>
                </a:lnTo>
                <a:lnTo>
                  <a:pt x="58830" y="81442"/>
                </a:lnTo>
                <a:lnTo>
                  <a:pt x="72310" y="72359"/>
                </a:lnTo>
                <a:lnTo>
                  <a:pt x="81385" y="58888"/>
                </a:lnTo>
                <a:lnTo>
                  <a:pt x="84708" y="42392"/>
                </a:lnTo>
                <a:lnTo>
                  <a:pt x="81385" y="25894"/>
                </a:lnTo>
                <a:lnTo>
                  <a:pt x="72310" y="12419"/>
                </a:lnTo>
                <a:lnTo>
                  <a:pt x="58830" y="3332"/>
                </a:lnTo>
                <a:lnTo>
                  <a:pt x="42290" y="0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569125" y="6499377"/>
            <a:ext cx="85090" cy="85090"/>
          </a:xfrm>
          <a:custGeom>
            <a:avLst/>
            <a:gdLst/>
            <a:ahLst/>
            <a:cxnLst/>
            <a:rect l="l" t="t" r="r" b="b"/>
            <a:pathLst>
              <a:path w="85090" h="85090">
                <a:moveTo>
                  <a:pt x="42379" y="0"/>
                </a:moveTo>
                <a:lnTo>
                  <a:pt x="25883" y="3332"/>
                </a:lnTo>
                <a:lnTo>
                  <a:pt x="12412" y="12419"/>
                </a:lnTo>
                <a:lnTo>
                  <a:pt x="3330" y="25894"/>
                </a:lnTo>
                <a:lnTo>
                  <a:pt x="0" y="42392"/>
                </a:lnTo>
                <a:lnTo>
                  <a:pt x="3330" y="58888"/>
                </a:lnTo>
                <a:lnTo>
                  <a:pt x="12412" y="72359"/>
                </a:lnTo>
                <a:lnTo>
                  <a:pt x="25883" y="81442"/>
                </a:lnTo>
                <a:lnTo>
                  <a:pt x="42379" y="84772"/>
                </a:lnTo>
                <a:lnTo>
                  <a:pt x="58876" y="81442"/>
                </a:lnTo>
                <a:lnTo>
                  <a:pt x="72347" y="72359"/>
                </a:lnTo>
                <a:lnTo>
                  <a:pt x="81429" y="58888"/>
                </a:lnTo>
                <a:lnTo>
                  <a:pt x="84759" y="42392"/>
                </a:lnTo>
                <a:lnTo>
                  <a:pt x="81429" y="25894"/>
                </a:lnTo>
                <a:lnTo>
                  <a:pt x="72347" y="12419"/>
                </a:lnTo>
                <a:lnTo>
                  <a:pt x="58876" y="3332"/>
                </a:lnTo>
                <a:lnTo>
                  <a:pt x="42379" y="0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630936" y="2057400"/>
            <a:ext cx="7882128" cy="227380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7153656" y="2057400"/>
            <a:ext cx="1612392" cy="227380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2E5796"/>
                </a:solidFill>
                <a:latin typeface="Copperplate Gothic Light"/>
                <a:cs typeface="Copperplate Gothic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2E5796"/>
                </a:solidFill>
                <a:latin typeface="Copperplate Gothic Light"/>
                <a:cs typeface="Copperplate Gothic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2E5796"/>
                </a:solidFill>
                <a:latin typeface="Copperplate Gothic Light"/>
                <a:cs typeface="Copperplate Gothic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8457818" y="6499377"/>
            <a:ext cx="85090" cy="85090"/>
          </a:xfrm>
          <a:custGeom>
            <a:avLst/>
            <a:gdLst/>
            <a:ahLst/>
            <a:cxnLst/>
            <a:rect l="l" t="t" r="r" b="b"/>
            <a:pathLst>
              <a:path w="85090" h="85090">
                <a:moveTo>
                  <a:pt x="42290" y="0"/>
                </a:moveTo>
                <a:lnTo>
                  <a:pt x="25824" y="3332"/>
                </a:lnTo>
                <a:lnTo>
                  <a:pt x="12382" y="12419"/>
                </a:lnTo>
                <a:lnTo>
                  <a:pt x="3321" y="25894"/>
                </a:lnTo>
                <a:lnTo>
                  <a:pt x="0" y="42392"/>
                </a:lnTo>
                <a:lnTo>
                  <a:pt x="3321" y="58888"/>
                </a:lnTo>
                <a:lnTo>
                  <a:pt x="12382" y="72359"/>
                </a:lnTo>
                <a:lnTo>
                  <a:pt x="25824" y="81442"/>
                </a:lnTo>
                <a:lnTo>
                  <a:pt x="42290" y="84772"/>
                </a:lnTo>
                <a:lnTo>
                  <a:pt x="58830" y="81442"/>
                </a:lnTo>
                <a:lnTo>
                  <a:pt x="72310" y="72359"/>
                </a:lnTo>
                <a:lnTo>
                  <a:pt x="81385" y="58888"/>
                </a:lnTo>
                <a:lnTo>
                  <a:pt x="84708" y="42392"/>
                </a:lnTo>
                <a:lnTo>
                  <a:pt x="81385" y="25894"/>
                </a:lnTo>
                <a:lnTo>
                  <a:pt x="72310" y="12419"/>
                </a:lnTo>
                <a:lnTo>
                  <a:pt x="58830" y="3332"/>
                </a:lnTo>
                <a:lnTo>
                  <a:pt x="42290" y="0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569125" y="6499377"/>
            <a:ext cx="85090" cy="85090"/>
          </a:xfrm>
          <a:custGeom>
            <a:avLst/>
            <a:gdLst/>
            <a:ahLst/>
            <a:cxnLst/>
            <a:rect l="l" t="t" r="r" b="b"/>
            <a:pathLst>
              <a:path w="85090" h="85090">
                <a:moveTo>
                  <a:pt x="42379" y="0"/>
                </a:moveTo>
                <a:lnTo>
                  <a:pt x="25883" y="3332"/>
                </a:lnTo>
                <a:lnTo>
                  <a:pt x="12412" y="12419"/>
                </a:lnTo>
                <a:lnTo>
                  <a:pt x="3330" y="25894"/>
                </a:lnTo>
                <a:lnTo>
                  <a:pt x="0" y="42392"/>
                </a:lnTo>
                <a:lnTo>
                  <a:pt x="3330" y="58888"/>
                </a:lnTo>
                <a:lnTo>
                  <a:pt x="12412" y="72359"/>
                </a:lnTo>
                <a:lnTo>
                  <a:pt x="25883" y="81442"/>
                </a:lnTo>
                <a:lnTo>
                  <a:pt x="42379" y="84772"/>
                </a:lnTo>
                <a:lnTo>
                  <a:pt x="58876" y="81442"/>
                </a:lnTo>
                <a:lnTo>
                  <a:pt x="72347" y="72359"/>
                </a:lnTo>
                <a:lnTo>
                  <a:pt x="81429" y="58888"/>
                </a:lnTo>
                <a:lnTo>
                  <a:pt x="84759" y="42392"/>
                </a:lnTo>
                <a:lnTo>
                  <a:pt x="81429" y="25894"/>
                </a:lnTo>
                <a:lnTo>
                  <a:pt x="72347" y="12419"/>
                </a:lnTo>
                <a:lnTo>
                  <a:pt x="58876" y="3332"/>
                </a:lnTo>
                <a:lnTo>
                  <a:pt x="42379" y="0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603372" y="-52578"/>
            <a:ext cx="3937254" cy="4495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rgbClr val="2E5796"/>
                </a:solidFill>
                <a:latin typeface="Copperplate Gothic Light"/>
                <a:cs typeface="Copperplate Gothic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ssetlocation@aol.com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Relationship Id="rId4" Type="http://schemas.openxmlformats.org/officeDocument/2006/relationships/hyperlink" Target="http://www.assetlocationrecovery.com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2.jp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png"/><Relationship Id="rId5" Type="http://schemas.openxmlformats.org/officeDocument/2006/relationships/image" Target="../media/image10.jpg"/><Relationship Id="rId4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4179" y="994808"/>
            <a:ext cx="1293221" cy="119247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467579"/>
            <a:endParaRPr sz="92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75509" y="1155123"/>
            <a:ext cx="6269182" cy="402103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63033" algn="ctr" defTabSz="467579">
              <a:lnSpc>
                <a:spcPts val="1468"/>
              </a:lnSpc>
            </a:pPr>
            <a:r>
              <a:rPr sz="1350" b="1" dirty="0">
                <a:solidFill>
                  <a:prstClr val="black"/>
                </a:solidFill>
                <a:latin typeface="Times New Roman"/>
                <a:cs typeface="Times New Roman"/>
              </a:rPr>
              <a:t>Asset</a:t>
            </a:r>
            <a:r>
              <a:rPr sz="1350" b="1" spc="-56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1350" b="1" spc="-2" dirty="0">
                <a:solidFill>
                  <a:prstClr val="black"/>
                </a:solidFill>
                <a:latin typeface="Times New Roman"/>
                <a:cs typeface="Times New Roman"/>
              </a:rPr>
              <a:t>Location</a:t>
            </a:r>
            <a:r>
              <a:rPr sz="1350" b="1" spc="-26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1350" b="1" dirty="0">
                <a:solidFill>
                  <a:prstClr val="black"/>
                </a:solidFill>
                <a:latin typeface="Times New Roman"/>
                <a:cs typeface="Times New Roman"/>
              </a:rPr>
              <a:t>&amp;</a:t>
            </a:r>
            <a:r>
              <a:rPr sz="1350" b="1" spc="-4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1350" b="1" spc="-2" dirty="0">
                <a:solidFill>
                  <a:prstClr val="black"/>
                </a:solidFill>
                <a:latin typeface="Times New Roman"/>
                <a:cs typeface="Times New Roman"/>
              </a:rPr>
              <a:t>Recovery</a:t>
            </a:r>
            <a:r>
              <a:rPr sz="1350" b="1" spc="-49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1350" b="1" spc="-2" dirty="0">
                <a:solidFill>
                  <a:prstClr val="black"/>
                </a:solidFill>
                <a:latin typeface="Times New Roman"/>
                <a:cs typeface="Times New Roman"/>
              </a:rPr>
              <a:t>International</a:t>
            </a:r>
            <a:r>
              <a:rPr sz="1350" b="1" spc="-49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1350" b="1" dirty="0">
                <a:solidFill>
                  <a:prstClr val="black"/>
                </a:solidFill>
                <a:latin typeface="Times New Roman"/>
                <a:cs typeface="Times New Roman"/>
              </a:rPr>
              <a:t>LLC.</a:t>
            </a:r>
            <a:endParaRPr lang="en-US" sz="1350" b="1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463033" algn="ctr" defTabSz="467579">
              <a:lnSpc>
                <a:spcPts val="1468"/>
              </a:lnSpc>
            </a:pPr>
            <a:endParaRPr sz="135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535767" algn="ctr" defTabSz="467579">
              <a:lnSpc>
                <a:spcPts val="854"/>
              </a:lnSpc>
            </a:pPr>
            <a:r>
              <a:rPr sz="1350" dirty="0">
                <a:solidFill>
                  <a:prstClr val="black"/>
                </a:solidFill>
                <a:latin typeface="Times New Roman"/>
                <a:cs typeface="Times New Roman"/>
              </a:rPr>
              <a:t>4700 NW 6th </a:t>
            </a:r>
            <a:r>
              <a:rPr sz="1350" spc="-15" dirty="0">
                <a:solidFill>
                  <a:prstClr val="black"/>
                </a:solidFill>
                <a:latin typeface="Times New Roman"/>
                <a:cs typeface="Times New Roman"/>
              </a:rPr>
              <a:t>Ave. </a:t>
            </a:r>
            <a:r>
              <a:rPr sz="1350" dirty="0">
                <a:solidFill>
                  <a:prstClr val="black"/>
                </a:solidFill>
                <a:latin typeface="Times New Roman"/>
                <a:cs typeface="Times New Roman"/>
              </a:rPr>
              <a:t>Deerfield Beach, FL 33064</a:t>
            </a:r>
            <a:r>
              <a:rPr sz="1350" spc="-113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prstClr val="black"/>
                </a:solidFill>
                <a:latin typeface="Times New Roman"/>
                <a:cs typeface="Times New Roman"/>
              </a:rPr>
              <a:t>USA</a:t>
            </a:r>
          </a:p>
          <a:p>
            <a:pPr marL="1260514" marR="725721" indent="-325" algn="ctr" defTabSz="467579">
              <a:lnSpc>
                <a:spcPct val="100099"/>
              </a:lnSpc>
              <a:spcBef>
                <a:spcPts val="23"/>
              </a:spcBef>
            </a:pPr>
            <a:r>
              <a:rPr sz="1350" spc="-8" dirty="0">
                <a:solidFill>
                  <a:prstClr val="black"/>
                </a:solidFill>
                <a:latin typeface="Times New Roman"/>
                <a:cs typeface="Times New Roman"/>
              </a:rPr>
              <a:t>Telephone </a:t>
            </a:r>
            <a:r>
              <a:rPr sz="1350" dirty="0">
                <a:solidFill>
                  <a:prstClr val="black"/>
                </a:solidFill>
                <a:latin typeface="Times New Roman"/>
                <a:cs typeface="Times New Roman"/>
              </a:rPr>
              <a:t>USA 954-744-6085  </a:t>
            </a:r>
            <a:endParaRPr lang="en-US" sz="135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1260514" marR="725721" indent="-325" algn="ctr" defTabSz="467579">
              <a:lnSpc>
                <a:spcPct val="100099"/>
              </a:lnSpc>
              <a:spcBef>
                <a:spcPts val="23"/>
              </a:spcBef>
            </a:pPr>
            <a:r>
              <a:rPr sz="1350" dirty="0">
                <a:solidFill>
                  <a:prstClr val="black"/>
                </a:solidFill>
                <a:latin typeface="Times New Roman"/>
                <a:cs typeface="Times New Roman"/>
                <a:hlinkClick r:id="rId3"/>
              </a:rPr>
              <a:t>assetlocation@aol.com </a:t>
            </a:r>
            <a:r>
              <a:rPr sz="135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endParaRPr lang="en-US" sz="135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1260514" marR="725721" indent="-325" algn="ctr" defTabSz="467579">
              <a:lnSpc>
                <a:spcPct val="100099"/>
              </a:lnSpc>
              <a:spcBef>
                <a:spcPts val="23"/>
              </a:spcBef>
            </a:pPr>
            <a:r>
              <a:rPr sz="1350" u="sng" spc="23" dirty="0">
                <a:solidFill>
                  <a:prstClr val="black"/>
                </a:solidFill>
                <a:latin typeface="Arial"/>
                <a:cs typeface="Arial"/>
                <a:hlinkClick r:id="rId4"/>
              </a:rPr>
              <a:t>ww</a:t>
            </a:r>
            <a:r>
              <a:rPr sz="1350" u="sng" spc="-15" dirty="0">
                <a:solidFill>
                  <a:prstClr val="black"/>
                </a:solidFill>
                <a:latin typeface="Arial"/>
                <a:cs typeface="Arial"/>
                <a:hlinkClick r:id="rId4"/>
              </a:rPr>
              <a:t>w</a:t>
            </a:r>
            <a:r>
              <a:rPr sz="1350" u="sng" spc="2" dirty="0">
                <a:solidFill>
                  <a:prstClr val="black"/>
                </a:solidFill>
                <a:latin typeface="Arial"/>
                <a:cs typeface="Arial"/>
                <a:hlinkClick r:id="rId4"/>
              </a:rPr>
              <a:t>.assetlocation</a:t>
            </a:r>
            <a:r>
              <a:rPr sz="1350" u="sng" spc="-11" dirty="0">
                <a:solidFill>
                  <a:prstClr val="black"/>
                </a:solidFill>
                <a:latin typeface="Arial"/>
                <a:cs typeface="Arial"/>
                <a:hlinkClick r:id="rId4"/>
              </a:rPr>
              <a:t>r</a:t>
            </a:r>
            <a:r>
              <a:rPr sz="1350" u="sng" dirty="0">
                <a:solidFill>
                  <a:prstClr val="black"/>
                </a:solidFill>
                <a:latin typeface="Arial"/>
                <a:cs typeface="Arial"/>
                <a:hlinkClick r:id="rId4"/>
              </a:rPr>
              <a:t>ecover</a:t>
            </a:r>
            <a:r>
              <a:rPr sz="1350" u="sng" spc="-51" dirty="0">
                <a:solidFill>
                  <a:prstClr val="black"/>
                </a:solidFill>
                <a:latin typeface="Arial"/>
                <a:cs typeface="Arial"/>
                <a:hlinkClick r:id="rId4"/>
              </a:rPr>
              <a:t>y</a:t>
            </a:r>
            <a:r>
              <a:rPr sz="1350" u="sng" spc="11" dirty="0">
                <a:solidFill>
                  <a:prstClr val="black"/>
                </a:solidFill>
                <a:latin typeface="Arial"/>
                <a:cs typeface="Arial"/>
                <a:hlinkClick r:id="rId4"/>
              </a:rPr>
              <a:t>.com</a:t>
            </a:r>
            <a:endParaRPr sz="1350" dirty="0">
              <a:solidFill>
                <a:prstClr val="black"/>
              </a:solidFill>
              <a:latin typeface="Arial"/>
              <a:cs typeface="Arial"/>
            </a:endParaRPr>
          </a:p>
          <a:p>
            <a:pPr defTabSz="467579"/>
            <a:endParaRPr sz="767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defTabSz="467579"/>
            <a:endParaRPr sz="971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6494" algn="ctr" defTabSz="467579"/>
            <a:r>
              <a:rPr sz="1500" b="1" dirty="0">
                <a:solidFill>
                  <a:prstClr val="black"/>
                </a:solidFill>
                <a:latin typeface="Times New Roman"/>
                <a:cs typeface="Times New Roman"/>
              </a:rPr>
              <a:t>Asset Location &amp; Recovery International LLC, a Florida USA </a:t>
            </a:r>
            <a:r>
              <a:rPr sz="1500" b="1" spc="26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1500" b="1" dirty="0">
                <a:solidFill>
                  <a:prstClr val="black"/>
                </a:solidFill>
                <a:latin typeface="Times New Roman"/>
                <a:cs typeface="Times New Roman"/>
              </a:rPr>
              <a:t>Corporation</a:t>
            </a:r>
            <a:endParaRPr sz="150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defTabSz="467579">
              <a:spcBef>
                <a:spcPts val="5"/>
              </a:spcBef>
            </a:pPr>
            <a:endParaRPr sz="1457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R="303602" algn="ctr" defTabSz="467579"/>
            <a:r>
              <a:rPr sz="1350" b="1" u="heavy" spc="-2" dirty="0">
                <a:solidFill>
                  <a:prstClr val="black"/>
                </a:solidFill>
                <a:latin typeface="Times New Roman"/>
                <a:cs typeface="Times New Roman"/>
              </a:rPr>
              <a:t>Location </a:t>
            </a:r>
            <a:r>
              <a:rPr sz="1350" b="1" u="heavy" dirty="0">
                <a:solidFill>
                  <a:prstClr val="black"/>
                </a:solidFill>
                <a:latin typeface="Times New Roman"/>
                <a:cs typeface="Times New Roman"/>
              </a:rPr>
              <a:t>of </a:t>
            </a:r>
            <a:r>
              <a:rPr sz="1350" b="1" u="heavy" spc="-2" dirty="0">
                <a:solidFill>
                  <a:prstClr val="black"/>
                </a:solidFill>
                <a:latin typeface="Times New Roman"/>
                <a:cs typeface="Times New Roman"/>
              </a:rPr>
              <a:t>Domestic</a:t>
            </a:r>
            <a:r>
              <a:rPr sz="1350" b="1" u="heavy" spc="-7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1350" b="1" u="heavy" dirty="0">
                <a:solidFill>
                  <a:prstClr val="black"/>
                </a:solidFill>
                <a:latin typeface="Times New Roman"/>
                <a:cs typeface="Times New Roman"/>
              </a:rPr>
              <a:t>Assets</a:t>
            </a:r>
            <a:endParaRPr sz="135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1087769" marR="1391696" algn="ctr" defTabSz="467579">
              <a:lnSpc>
                <a:spcPts val="869"/>
              </a:lnSpc>
              <a:spcBef>
                <a:spcPts val="905"/>
              </a:spcBef>
            </a:pPr>
            <a:r>
              <a:rPr sz="1350" dirty="0">
                <a:solidFill>
                  <a:prstClr val="black"/>
                </a:solidFill>
                <a:latin typeface="Times New Roman"/>
                <a:cs typeface="Times New Roman"/>
              </a:rPr>
              <a:t>Use of databases  New</a:t>
            </a:r>
            <a:r>
              <a:rPr sz="1350" spc="-59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1350" spc="-5" dirty="0">
                <a:solidFill>
                  <a:prstClr val="black"/>
                </a:solidFill>
                <a:latin typeface="Times New Roman"/>
                <a:cs typeface="Times New Roman"/>
              </a:rPr>
              <a:t>Technologies</a:t>
            </a:r>
            <a:endParaRPr lang="en-US" sz="1350" spc="-5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1087769" marR="1391696" algn="ctr" defTabSz="467579">
              <a:lnSpc>
                <a:spcPts val="869"/>
              </a:lnSpc>
              <a:spcBef>
                <a:spcPts val="905"/>
              </a:spcBef>
            </a:pPr>
            <a:endParaRPr sz="135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R="303602" algn="ctr" defTabSz="467579">
              <a:lnSpc>
                <a:spcPts val="849"/>
              </a:lnSpc>
            </a:pPr>
            <a:r>
              <a:rPr sz="1350" dirty="0">
                <a:solidFill>
                  <a:prstClr val="black"/>
                </a:solidFill>
                <a:latin typeface="Times New Roman"/>
                <a:cs typeface="Times New Roman"/>
              </a:rPr>
              <a:t>Private and Overt</a:t>
            </a:r>
            <a:r>
              <a:rPr sz="1350" spc="-5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prstClr val="black"/>
                </a:solidFill>
                <a:latin typeface="Times New Roman"/>
                <a:cs typeface="Times New Roman"/>
              </a:rPr>
              <a:t>Databases</a:t>
            </a:r>
          </a:p>
          <a:p>
            <a:pPr defTabSz="467579"/>
            <a:endParaRPr sz="818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R="303602" algn="ctr" defTabSz="467579">
              <a:spcBef>
                <a:spcPts val="731"/>
              </a:spcBef>
            </a:pPr>
            <a:r>
              <a:rPr sz="1350" b="1" u="heavy" dirty="0">
                <a:solidFill>
                  <a:prstClr val="black"/>
                </a:solidFill>
                <a:latin typeface="Times New Roman"/>
                <a:cs typeface="Times New Roman"/>
              </a:rPr>
              <a:t>Remedies to Recover</a:t>
            </a:r>
            <a:r>
              <a:rPr sz="1350" b="1" u="heavy" spc="-127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1350" b="1" u="heavy" dirty="0">
                <a:solidFill>
                  <a:prstClr val="black"/>
                </a:solidFill>
                <a:latin typeface="Times New Roman"/>
                <a:cs typeface="Times New Roman"/>
              </a:rPr>
              <a:t>Assets</a:t>
            </a:r>
            <a:endParaRPr sz="135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823782" marR="1127384" algn="ctr" defTabSz="467579">
              <a:lnSpc>
                <a:spcPts val="869"/>
              </a:lnSpc>
              <a:spcBef>
                <a:spcPts val="905"/>
              </a:spcBef>
            </a:pPr>
            <a:r>
              <a:rPr sz="1350" dirty="0">
                <a:solidFill>
                  <a:prstClr val="black"/>
                </a:solidFill>
                <a:latin typeface="Times New Roman"/>
                <a:cs typeface="Times New Roman"/>
              </a:rPr>
              <a:t>Judgments vs</a:t>
            </a:r>
            <a:r>
              <a:rPr sz="1350" spc="-36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prstClr val="black"/>
                </a:solidFill>
                <a:latin typeface="Times New Roman"/>
                <a:cs typeface="Times New Roman"/>
              </a:rPr>
              <a:t>default</a:t>
            </a:r>
            <a:r>
              <a:rPr sz="1350" spc="-1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prstClr val="black"/>
                </a:solidFill>
                <a:latin typeface="Times New Roman"/>
                <a:cs typeface="Times New Roman"/>
              </a:rPr>
              <a:t>judgments  </a:t>
            </a:r>
            <a:r>
              <a:rPr sz="1350" spc="-2" dirty="0">
                <a:solidFill>
                  <a:prstClr val="black"/>
                </a:solidFill>
                <a:latin typeface="Times New Roman"/>
                <a:cs typeface="Times New Roman"/>
              </a:rPr>
              <a:t>Assets:</a:t>
            </a:r>
            <a:endParaRPr lang="en-US" sz="1350" spc="-2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823782" marR="1127384" algn="ctr" defTabSz="467579">
              <a:lnSpc>
                <a:spcPts val="869"/>
              </a:lnSpc>
              <a:spcBef>
                <a:spcPts val="905"/>
              </a:spcBef>
            </a:pPr>
            <a:endParaRPr sz="135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R="303602" algn="ctr" defTabSz="467579">
              <a:lnSpc>
                <a:spcPts val="849"/>
              </a:lnSpc>
            </a:pPr>
            <a:r>
              <a:rPr sz="1350" dirty="0">
                <a:solidFill>
                  <a:prstClr val="black"/>
                </a:solidFill>
                <a:latin typeface="Times New Roman"/>
                <a:cs typeface="Times New Roman"/>
              </a:rPr>
              <a:t>Bank accounts, </a:t>
            </a:r>
            <a:r>
              <a:rPr sz="1350" spc="-5" dirty="0">
                <a:solidFill>
                  <a:prstClr val="black"/>
                </a:solidFill>
                <a:latin typeface="Times New Roman"/>
                <a:cs typeface="Times New Roman"/>
              </a:rPr>
              <a:t>Trusts, </a:t>
            </a:r>
            <a:r>
              <a:rPr sz="1350" spc="-2" dirty="0">
                <a:solidFill>
                  <a:prstClr val="black"/>
                </a:solidFill>
                <a:latin typeface="Times New Roman"/>
                <a:cs typeface="Times New Roman"/>
              </a:rPr>
              <a:t>Brokerages </a:t>
            </a:r>
            <a:r>
              <a:rPr sz="1350" dirty="0">
                <a:solidFill>
                  <a:prstClr val="black"/>
                </a:solidFill>
                <a:latin typeface="Times New Roman"/>
                <a:cs typeface="Times New Roman"/>
              </a:rPr>
              <a:t>balances, Stocks,</a:t>
            </a:r>
            <a:r>
              <a:rPr sz="1350" spc="-28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prstClr val="black"/>
                </a:solidFill>
                <a:latin typeface="Times New Roman"/>
                <a:cs typeface="Times New Roman"/>
              </a:rPr>
              <a:t>Bonds</a:t>
            </a:r>
          </a:p>
          <a:p>
            <a:pPr defTabSz="467579">
              <a:spcBef>
                <a:spcPts val="23"/>
              </a:spcBef>
            </a:pPr>
            <a:endParaRPr sz="135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R="303602" algn="ctr" defTabSz="467579"/>
            <a:r>
              <a:rPr sz="1350" spc="-8" dirty="0">
                <a:solidFill>
                  <a:prstClr val="black"/>
                </a:solidFill>
                <a:latin typeface="Times New Roman"/>
                <a:cs typeface="Times New Roman"/>
              </a:rPr>
              <a:t>Wyoming </a:t>
            </a:r>
            <a:r>
              <a:rPr sz="1350" dirty="0">
                <a:solidFill>
                  <a:prstClr val="black"/>
                </a:solidFill>
                <a:latin typeface="Times New Roman"/>
                <a:cs typeface="Times New Roman"/>
              </a:rPr>
              <a:t>- South Dakota -</a:t>
            </a:r>
            <a:r>
              <a:rPr sz="1350" spc="-36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1350" dirty="0">
                <a:solidFill>
                  <a:prstClr val="black"/>
                </a:solidFill>
                <a:latin typeface="Times New Roman"/>
                <a:cs typeface="Times New Roman"/>
              </a:rPr>
              <a:t>Delaware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2333348" y="5713385"/>
            <a:ext cx="4254489" cy="1474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494" defTabSz="467579">
              <a:lnSpc>
                <a:spcPts val="887"/>
              </a:lnSpc>
            </a:pPr>
            <a:r>
              <a:rPr dirty="0">
                <a:solidFill>
                  <a:prstClr val="black"/>
                </a:solidFill>
              </a:rPr>
              <a:t>“Locating assets anywhere in the</a:t>
            </a:r>
            <a:r>
              <a:rPr spc="-51" dirty="0">
                <a:solidFill>
                  <a:prstClr val="black"/>
                </a:solidFill>
              </a:rPr>
              <a:t> </a:t>
            </a:r>
            <a:r>
              <a:rPr dirty="0">
                <a:solidFill>
                  <a:prstClr val="black"/>
                </a:solidFill>
              </a:rPr>
              <a:t>world”</a:t>
            </a:r>
          </a:p>
        </p:txBody>
      </p:sp>
    </p:spTree>
    <p:extLst>
      <p:ext uri="{BB962C8B-B14F-4D97-AF65-F5344CB8AC3E}">
        <p14:creationId xmlns:p14="http://schemas.microsoft.com/office/powerpoint/2010/main" val="1960965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xfrm>
            <a:off x="1487509" y="8836832"/>
            <a:ext cx="2340293" cy="1204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685800" rtl="0" eaLnBrk="1" latinLnBrk="0" hangingPunct="1">
              <a:defRPr sz="1125" b="0" i="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494">
              <a:lnSpc>
                <a:spcPts val="887"/>
              </a:lnSpc>
            </a:pPr>
            <a:r>
              <a:rPr lang="en-US"/>
              <a:t>“Locating assets anywhere in the</a:t>
            </a:r>
            <a:r>
              <a:rPr lang="en-US" spc="-75"/>
              <a:t> </a:t>
            </a:r>
            <a:r>
              <a:rPr lang="en-US"/>
              <a:t>world”</a:t>
            </a:r>
            <a:endParaRPr dirty="0"/>
          </a:p>
        </p:txBody>
      </p:sp>
      <p:sp>
        <p:nvSpPr>
          <p:cNvPr id="2" name="object 2"/>
          <p:cNvSpPr txBox="1"/>
          <p:nvPr/>
        </p:nvSpPr>
        <p:spPr>
          <a:xfrm>
            <a:off x="547255" y="981942"/>
            <a:ext cx="8375072" cy="46614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65915" algn="ctr"/>
            <a:r>
              <a:rPr sz="1050" b="1" u="heavy" dirty="0">
                <a:latin typeface="Times New Roman"/>
                <a:cs typeface="Times New Roman"/>
              </a:rPr>
              <a:t>Remedies to Recover</a:t>
            </a:r>
            <a:r>
              <a:rPr sz="1050" b="1" u="heavy" spc="-71" dirty="0">
                <a:latin typeface="Times New Roman"/>
                <a:cs typeface="Times New Roman"/>
              </a:rPr>
              <a:t> </a:t>
            </a:r>
            <a:r>
              <a:rPr sz="1050" b="1" u="heavy" dirty="0">
                <a:latin typeface="Times New Roman"/>
                <a:cs typeface="Times New Roman"/>
              </a:rPr>
              <a:t>Money</a:t>
            </a:r>
            <a:endParaRPr sz="1050" dirty="0">
              <a:latin typeface="Times New Roman"/>
              <a:cs typeface="Times New Roman"/>
            </a:endParaRPr>
          </a:p>
          <a:p>
            <a:pPr marR="65915" algn="ctr">
              <a:spcBef>
                <a:spcPts val="857"/>
              </a:spcBef>
            </a:pPr>
            <a:r>
              <a:rPr sz="1050" dirty="0">
                <a:latin typeface="Times New Roman"/>
                <a:cs typeface="Times New Roman"/>
              </a:rPr>
              <a:t>Mutual Legal Assistance</a:t>
            </a:r>
            <a:r>
              <a:rPr sz="1050" spc="-117" dirty="0">
                <a:latin typeface="Times New Roman"/>
                <a:cs typeface="Times New Roman"/>
              </a:rPr>
              <a:t> </a:t>
            </a:r>
            <a:r>
              <a:rPr sz="1050" spc="-5" dirty="0">
                <a:latin typeface="Times New Roman"/>
                <a:cs typeface="Times New Roman"/>
              </a:rPr>
              <a:t>Treaty</a:t>
            </a:r>
            <a:endParaRPr sz="1050" dirty="0">
              <a:latin typeface="Times New Roman"/>
              <a:cs typeface="Times New Roman"/>
            </a:endParaRPr>
          </a:p>
          <a:p>
            <a:pPr>
              <a:spcBef>
                <a:spcPts val="20"/>
              </a:spcBef>
            </a:pPr>
            <a:endParaRPr sz="1050" dirty="0">
              <a:latin typeface="Times New Roman"/>
              <a:cs typeface="Times New Roman"/>
            </a:endParaRPr>
          </a:p>
          <a:p>
            <a:pPr marL="1057247" marR="1123487" algn="ctr">
              <a:lnSpc>
                <a:spcPct val="196100"/>
              </a:lnSpc>
            </a:pPr>
            <a:r>
              <a:rPr sz="1050" i="1" spc="-8" dirty="0">
                <a:latin typeface="Times New Roman"/>
                <a:cs typeface="Times New Roman"/>
              </a:rPr>
              <a:t>Mareva</a:t>
            </a:r>
            <a:r>
              <a:rPr sz="1050" i="1" spc="-38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Injunction  Anton Pilar Acts  Civil</a:t>
            </a:r>
            <a:r>
              <a:rPr sz="1050" spc="-51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Litigation</a:t>
            </a:r>
          </a:p>
          <a:p>
            <a:pPr>
              <a:lnSpc>
                <a:spcPct val="100000"/>
              </a:lnSpc>
            </a:pPr>
            <a:endParaRPr sz="1050" dirty="0">
              <a:latin typeface="Times New Roman"/>
              <a:cs typeface="Times New Roman"/>
            </a:endParaRPr>
          </a:p>
          <a:p>
            <a:pPr marR="66240" algn="ctr"/>
            <a:r>
              <a:rPr sz="1050" dirty="0">
                <a:latin typeface="Times New Roman"/>
                <a:cs typeface="Times New Roman"/>
              </a:rPr>
              <a:t>Hybrid attack - part criminal part</a:t>
            </a:r>
            <a:r>
              <a:rPr sz="1050" spc="-51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civil</a:t>
            </a:r>
          </a:p>
          <a:p>
            <a:pPr>
              <a:spcBef>
                <a:spcPts val="28"/>
              </a:spcBef>
            </a:pPr>
            <a:endParaRPr sz="1050" dirty="0">
              <a:latin typeface="Times New Roman"/>
              <a:cs typeface="Times New Roman"/>
            </a:endParaRPr>
          </a:p>
          <a:p>
            <a:pPr marR="65915" algn="ctr"/>
            <a:r>
              <a:rPr sz="1050" dirty="0">
                <a:latin typeface="Times New Roman"/>
                <a:cs typeface="Times New Roman"/>
              </a:rPr>
              <a:t>So called </a:t>
            </a:r>
            <a:r>
              <a:rPr sz="1050" spc="-2" dirty="0">
                <a:latin typeface="Times New Roman"/>
                <a:cs typeface="Times New Roman"/>
              </a:rPr>
              <a:t>Confidential </a:t>
            </a:r>
            <a:r>
              <a:rPr sz="1050" dirty="0">
                <a:latin typeface="Times New Roman"/>
                <a:cs typeface="Times New Roman"/>
              </a:rPr>
              <a:t>Banking Laws</a:t>
            </a:r>
            <a:r>
              <a:rPr sz="1050" spc="-2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(KYC)</a:t>
            </a:r>
          </a:p>
          <a:p>
            <a:pPr marR="65915" algn="ctr">
              <a:spcBef>
                <a:spcPts val="808"/>
              </a:spcBef>
            </a:pPr>
            <a:r>
              <a:rPr sz="1050" b="1" u="heavy" dirty="0">
                <a:latin typeface="Times New Roman"/>
                <a:cs typeface="Times New Roman"/>
              </a:rPr>
              <a:t>Fidelity Bond</a:t>
            </a:r>
            <a:r>
              <a:rPr sz="1050" b="1" u="heavy" spc="-51" dirty="0">
                <a:latin typeface="Times New Roman"/>
                <a:cs typeface="Times New Roman"/>
              </a:rPr>
              <a:t> </a:t>
            </a:r>
            <a:r>
              <a:rPr sz="1050" b="1" u="heavy" dirty="0">
                <a:latin typeface="Times New Roman"/>
                <a:cs typeface="Times New Roman"/>
              </a:rPr>
              <a:t>Claims</a:t>
            </a:r>
            <a:endParaRPr sz="1050" dirty="0">
              <a:latin typeface="Times New Roman"/>
              <a:cs typeface="Times New Roman"/>
            </a:endParaRPr>
          </a:p>
          <a:p>
            <a:pPr marR="65915" algn="ctr">
              <a:spcBef>
                <a:spcPts val="857"/>
              </a:spcBef>
            </a:pPr>
            <a:r>
              <a:rPr sz="1050" spc="-5" dirty="0">
                <a:latin typeface="Times New Roman"/>
                <a:cs typeface="Times New Roman"/>
              </a:rPr>
              <a:t>Technologies </a:t>
            </a:r>
            <a:r>
              <a:rPr sz="1050" dirty="0">
                <a:latin typeface="Times New Roman"/>
                <a:cs typeface="Times New Roman"/>
              </a:rPr>
              <a:t>used to Locate</a:t>
            </a:r>
            <a:r>
              <a:rPr sz="1050" spc="-9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Assets</a:t>
            </a:r>
          </a:p>
          <a:p>
            <a:pPr>
              <a:lnSpc>
                <a:spcPct val="100000"/>
              </a:lnSpc>
            </a:pPr>
            <a:endParaRPr sz="1050" dirty="0">
              <a:latin typeface="Times New Roman"/>
              <a:cs typeface="Times New Roman"/>
            </a:endParaRPr>
          </a:p>
          <a:p>
            <a:pPr marR="65915" algn="ctr">
              <a:lnSpc>
                <a:spcPts val="1033"/>
              </a:lnSpc>
            </a:pPr>
            <a:r>
              <a:rPr sz="1050" b="1" u="heavy" dirty="0">
                <a:latin typeface="Times New Roman"/>
                <a:cs typeface="Times New Roman"/>
              </a:rPr>
              <a:t>Equipment</a:t>
            </a:r>
            <a:endParaRPr sz="1050" dirty="0">
              <a:latin typeface="Times New Roman"/>
              <a:cs typeface="Times New Roman"/>
            </a:endParaRPr>
          </a:p>
          <a:p>
            <a:pPr marL="176316" marR="226321" indent="11040" algn="r">
              <a:lnSpc>
                <a:spcPts val="1023"/>
              </a:lnSpc>
              <a:spcBef>
                <a:spcPts val="38"/>
              </a:spcBef>
            </a:pPr>
            <a:r>
              <a:rPr sz="1050" spc="-2" dirty="0">
                <a:latin typeface="Times New Roman"/>
                <a:cs typeface="Times New Roman"/>
              </a:rPr>
              <a:t>Corporate </a:t>
            </a:r>
            <a:r>
              <a:rPr sz="1050" dirty="0">
                <a:latin typeface="Times New Roman"/>
                <a:cs typeface="Times New Roman"/>
              </a:rPr>
              <a:t>Espionage morphing to</a:t>
            </a:r>
            <a:r>
              <a:rPr sz="1050" spc="2" dirty="0">
                <a:latin typeface="Times New Roman"/>
                <a:cs typeface="Times New Roman"/>
              </a:rPr>
              <a:t> </a:t>
            </a:r>
            <a:r>
              <a:rPr sz="1050" spc="-2" dirty="0">
                <a:latin typeface="Times New Roman"/>
                <a:cs typeface="Times New Roman"/>
              </a:rPr>
              <a:t>Hacking/Cyber</a:t>
            </a:r>
            <a:r>
              <a:rPr sz="1050" spc="-49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Attacks  Legal Issues and </a:t>
            </a:r>
            <a:r>
              <a:rPr sz="1050" spc="-2" dirty="0">
                <a:latin typeface="Times New Roman"/>
                <a:cs typeface="Times New Roman"/>
              </a:rPr>
              <a:t>organizations </a:t>
            </a:r>
            <a:r>
              <a:rPr sz="1050" dirty="0">
                <a:latin typeface="Times New Roman"/>
                <a:cs typeface="Times New Roman"/>
              </a:rPr>
              <a:t>that monitor banking</a:t>
            </a:r>
            <a:r>
              <a:rPr sz="1050" spc="-33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cyber</a:t>
            </a:r>
          </a:p>
          <a:p>
            <a:pPr>
              <a:lnSpc>
                <a:spcPct val="100000"/>
              </a:lnSpc>
            </a:pPr>
            <a:endParaRPr sz="1050" dirty="0">
              <a:latin typeface="Times New Roman"/>
              <a:cs typeface="Times New Roman"/>
            </a:endParaRPr>
          </a:p>
          <a:p>
            <a:pPr marL="393870" algn="ctr"/>
            <a:r>
              <a:rPr sz="1050" b="1" u="heavy" dirty="0">
                <a:latin typeface="Times New Roman"/>
                <a:cs typeface="Times New Roman"/>
              </a:rPr>
              <a:t>Most important-How to obtain</a:t>
            </a:r>
            <a:r>
              <a:rPr sz="1050" b="1" u="heavy" spc="-51" dirty="0">
                <a:latin typeface="Times New Roman"/>
                <a:cs typeface="Times New Roman"/>
              </a:rPr>
              <a:t> </a:t>
            </a:r>
            <a:r>
              <a:rPr sz="1050" b="1" u="heavy" dirty="0">
                <a:latin typeface="Times New Roman"/>
                <a:cs typeface="Times New Roman"/>
              </a:rPr>
              <a:t>documents:</a:t>
            </a:r>
            <a:endParaRPr sz="1050" dirty="0">
              <a:latin typeface="Times New Roman"/>
              <a:cs typeface="Times New Roman"/>
            </a:endParaRPr>
          </a:p>
          <a:p>
            <a:pPr marL="6494" marR="2598" algn="ctr">
              <a:lnSpc>
                <a:spcPts val="1023"/>
              </a:lnSpc>
              <a:spcBef>
                <a:spcPts val="907"/>
              </a:spcBef>
            </a:pPr>
            <a:r>
              <a:rPr sz="1050" dirty="0">
                <a:latin typeface="Times New Roman"/>
                <a:cs typeface="Times New Roman"/>
              </a:rPr>
              <a:t>Bank statements, bank application forms, Swift/wire</a:t>
            </a:r>
            <a:r>
              <a:rPr sz="1050" spc="-46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logs,</a:t>
            </a:r>
            <a:r>
              <a:rPr sz="1050" spc="-8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signature  cards, customer service </a:t>
            </a:r>
            <a:r>
              <a:rPr sz="1050" spc="-2" dirty="0">
                <a:latin typeface="Times New Roman"/>
                <a:cs typeface="Times New Roman"/>
              </a:rPr>
              <a:t>correspondence, </a:t>
            </a:r>
            <a:r>
              <a:rPr sz="1050" dirty="0">
                <a:latin typeface="Times New Roman"/>
                <a:cs typeface="Times New Roman"/>
              </a:rPr>
              <a:t>Facebook, </a:t>
            </a:r>
            <a:r>
              <a:rPr sz="1050" spc="-13" dirty="0">
                <a:latin typeface="Times New Roman"/>
                <a:cs typeface="Times New Roman"/>
              </a:rPr>
              <a:t>Twitter, </a:t>
            </a:r>
            <a:r>
              <a:rPr sz="1050" dirty="0">
                <a:latin typeface="Times New Roman"/>
                <a:cs typeface="Times New Roman"/>
              </a:rPr>
              <a:t>e-mail,  texts.</a:t>
            </a:r>
          </a:p>
          <a:p>
            <a:pPr marL="541612" marR="607852" algn="ctr">
              <a:lnSpc>
                <a:spcPts val="1023"/>
              </a:lnSpc>
            </a:pPr>
            <a:r>
              <a:rPr sz="1050" dirty="0">
                <a:latin typeface="Times New Roman"/>
                <a:cs typeface="Times New Roman"/>
              </a:rPr>
              <a:t>Subpoenas in USA and </a:t>
            </a:r>
            <a:r>
              <a:rPr sz="1050" spc="-2" dirty="0">
                <a:latin typeface="Times New Roman"/>
                <a:cs typeface="Times New Roman"/>
              </a:rPr>
              <a:t>Offshore  </a:t>
            </a:r>
            <a:r>
              <a:rPr sz="1050" dirty="0">
                <a:latin typeface="Times New Roman"/>
                <a:cs typeface="Times New Roman"/>
              </a:rPr>
              <a:t>Investigative tactics to Obtain</a:t>
            </a:r>
            <a:r>
              <a:rPr sz="1050" spc="-51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Documents</a:t>
            </a:r>
          </a:p>
          <a:p>
            <a:pPr algn="ctr">
              <a:lnSpc>
                <a:spcPct val="100000"/>
              </a:lnSpc>
            </a:pPr>
            <a:endParaRPr sz="1050" dirty="0">
              <a:latin typeface="Times New Roman"/>
              <a:cs typeface="Times New Roman"/>
            </a:endParaRPr>
          </a:p>
          <a:p>
            <a:pPr marR="66240" algn="ctr">
              <a:lnSpc>
                <a:spcPts val="1033"/>
              </a:lnSpc>
              <a:spcBef>
                <a:spcPts val="2"/>
              </a:spcBef>
            </a:pPr>
            <a:r>
              <a:rPr sz="1050" dirty="0">
                <a:latin typeface="Times New Roman"/>
                <a:cs typeface="Times New Roman"/>
              </a:rPr>
              <a:t>What is the  most secret/secure venue to secrete</a:t>
            </a:r>
            <a:r>
              <a:rPr sz="1050" spc="-51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assets?</a:t>
            </a:r>
          </a:p>
          <a:p>
            <a:pPr marR="65915" algn="ctr">
              <a:lnSpc>
                <a:spcPts val="1033"/>
              </a:lnSpc>
              <a:tabLst>
                <a:tab pos="438030" algn="l"/>
              </a:tabLst>
            </a:pPr>
            <a:r>
              <a:rPr sz="1050" dirty="0">
                <a:latin typeface="Times New Roman"/>
                <a:cs typeface="Times New Roman"/>
              </a:rPr>
              <a:t>Divorce	Financial Crimes  Investment</a:t>
            </a:r>
            <a:r>
              <a:rPr sz="1050" spc="-51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Fraud</a:t>
            </a:r>
            <a:endParaRPr lang="en-US" sz="1050" dirty="0">
              <a:latin typeface="Times New Roman"/>
              <a:cs typeface="Times New Roman"/>
            </a:endParaRPr>
          </a:p>
          <a:p>
            <a:pPr marR="65915" algn="ctr">
              <a:lnSpc>
                <a:spcPts val="1033"/>
              </a:lnSpc>
              <a:tabLst>
                <a:tab pos="438030" algn="l"/>
              </a:tabLst>
            </a:pPr>
            <a:endParaRPr lang="en-US" sz="869" dirty="0">
              <a:latin typeface="Times New Roman"/>
              <a:cs typeface="Times New Roman"/>
            </a:endParaRPr>
          </a:p>
          <a:p>
            <a:pPr marR="65915" algn="ctr">
              <a:lnSpc>
                <a:spcPts val="1033"/>
              </a:lnSpc>
              <a:tabLst>
                <a:tab pos="438030" algn="l"/>
              </a:tabLst>
            </a:pPr>
            <a:endParaRPr lang="en-US" sz="869" dirty="0">
              <a:latin typeface="Times New Roman"/>
              <a:cs typeface="Times New Roman"/>
            </a:endParaRPr>
          </a:p>
          <a:p>
            <a:pPr marR="65915" algn="ctr">
              <a:lnSpc>
                <a:spcPts val="1033"/>
              </a:lnSpc>
              <a:tabLst>
                <a:tab pos="438030" algn="l"/>
              </a:tabLst>
            </a:pPr>
            <a:endParaRPr lang="en-US" sz="869" dirty="0">
              <a:latin typeface="Times New Roman"/>
              <a:cs typeface="Times New Roman"/>
            </a:endParaRPr>
          </a:p>
          <a:p>
            <a:pPr marR="65915" algn="ctr">
              <a:lnSpc>
                <a:spcPts val="1033"/>
              </a:lnSpc>
              <a:tabLst>
                <a:tab pos="438030" algn="l"/>
              </a:tabLst>
            </a:pPr>
            <a:endParaRPr lang="en-US" sz="869" dirty="0">
              <a:latin typeface="Times New Roman"/>
              <a:cs typeface="Times New Roman"/>
            </a:endParaRPr>
          </a:p>
          <a:p>
            <a:pPr marR="65915" algn="ctr">
              <a:lnSpc>
                <a:spcPts val="1033"/>
              </a:lnSpc>
              <a:tabLst>
                <a:tab pos="438030" algn="l"/>
              </a:tabLst>
            </a:pPr>
            <a:endParaRPr lang="en-US" sz="869" dirty="0">
              <a:latin typeface="Times New Roman"/>
              <a:cs typeface="Times New Roman"/>
            </a:endParaRPr>
          </a:p>
          <a:p>
            <a:pPr marR="65915" algn="ctr">
              <a:lnSpc>
                <a:spcPts val="1033"/>
              </a:lnSpc>
              <a:tabLst>
                <a:tab pos="438030" algn="l"/>
              </a:tabLst>
            </a:pPr>
            <a:endParaRPr lang="en-US" sz="869" dirty="0">
              <a:latin typeface="Times New Roman"/>
              <a:cs typeface="Times New Roman"/>
            </a:endParaRPr>
          </a:p>
          <a:p>
            <a:pPr marR="65915" algn="ctr">
              <a:lnSpc>
                <a:spcPts val="1033"/>
              </a:lnSpc>
              <a:tabLst>
                <a:tab pos="438030" algn="l"/>
              </a:tabLst>
            </a:pPr>
            <a:endParaRPr lang="en-US" sz="869" dirty="0">
              <a:latin typeface="Times New Roman"/>
              <a:cs typeface="Times New Roman"/>
            </a:endParaRPr>
          </a:p>
          <a:p>
            <a:pPr marR="65915" algn="ctr">
              <a:lnSpc>
                <a:spcPts val="1033"/>
              </a:lnSpc>
              <a:tabLst>
                <a:tab pos="438030" algn="l"/>
              </a:tabLst>
            </a:pPr>
            <a:endParaRPr sz="869" dirty="0">
              <a:latin typeface="Times New Roman"/>
              <a:cs typeface="Times New Roman"/>
            </a:endParaRPr>
          </a:p>
        </p:txBody>
      </p:sp>
      <p:sp>
        <p:nvSpPr>
          <p:cNvPr id="4" name="object 26">
            <a:extLst>
              <a:ext uri="{FF2B5EF4-FFF2-40B4-BE49-F238E27FC236}">
                <a16:creationId xmlns:a16="http://schemas.microsoft.com/office/drawing/2014/main" id="{9752B608-7A3B-4D7B-8315-E6F656BB383A}"/>
              </a:ext>
            </a:extLst>
          </p:cNvPr>
          <p:cNvSpPr txBox="1">
            <a:spLocks/>
          </p:cNvSpPr>
          <p:nvPr/>
        </p:nvSpPr>
        <p:spPr>
          <a:xfrm>
            <a:off x="2787655" y="4889039"/>
            <a:ext cx="3894271" cy="132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494" algn="ctr" defTabSz="467579">
              <a:lnSpc>
                <a:spcPts val="887"/>
              </a:lnSpc>
            </a:pPr>
            <a:r>
              <a:rPr lang="en-US" sz="1350" dirty="0">
                <a:solidFill>
                  <a:prstClr val="black"/>
                </a:solidFill>
              </a:rPr>
              <a:t>“Locating assets anywhere in the</a:t>
            </a:r>
            <a:r>
              <a:rPr lang="en-US" sz="1350" spc="-51" dirty="0">
                <a:solidFill>
                  <a:prstClr val="black"/>
                </a:solidFill>
              </a:rPr>
              <a:t> </a:t>
            </a:r>
            <a:r>
              <a:rPr lang="en-US" sz="1350" dirty="0">
                <a:solidFill>
                  <a:prstClr val="black"/>
                </a:solidFill>
              </a:rPr>
              <a:t>world”</a:t>
            </a:r>
          </a:p>
        </p:txBody>
      </p:sp>
    </p:spTree>
    <p:extLst>
      <p:ext uri="{BB962C8B-B14F-4D97-AF65-F5344CB8AC3E}">
        <p14:creationId xmlns:p14="http://schemas.microsoft.com/office/powerpoint/2010/main" val="41340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object 26"/>
          <p:cNvSpPr txBox="1">
            <a:spLocks noGrp="1"/>
          </p:cNvSpPr>
          <p:nvPr>
            <p:ph type="ftr" sz="quarter" idx="5"/>
          </p:nvPr>
        </p:nvSpPr>
        <p:spPr>
          <a:xfrm>
            <a:off x="2333348" y="5713385"/>
            <a:ext cx="3894271" cy="1474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494" defTabSz="467579">
              <a:lnSpc>
                <a:spcPts val="887"/>
              </a:lnSpc>
            </a:pPr>
            <a:r>
              <a:rPr dirty="0">
                <a:solidFill>
                  <a:prstClr val="black"/>
                </a:solidFill>
              </a:rPr>
              <a:t>“Locating assets anywhere in the</a:t>
            </a:r>
            <a:r>
              <a:rPr spc="-51" dirty="0">
                <a:solidFill>
                  <a:prstClr val="black"/>
                </a:solidFill>
              </a:rPr>
              <a:t> </a:t>
            </a:r>
            <a:r>
              <a:rPr dirty="0">
                <a:solidFill>
                  <a:prstClr val="black"/>
                </a:solidFill>
              </a:rPr>
              <a:t>world”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42109" y="1304217"/>
            <a:ext cx="7543800" cy="20774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494" algn="ctr" defTabSz="467579"/>
            <a:r>
              <a:rPr sz="1350" b="1" u="heavy" spc="-2" dirty="0">
                <a:solidFill>
                  <a:prstClr val="black"/>
                </a:solidFill>
                <a:latin typeface="Times New Roman"/>
                <a:cs typeface="Times New Roman"/>
              </a:rPr>
              <a:t>Locating Offshore </a:t>
            </a:r>
            <a:r>
              <a:rPr sz="1350" b="1" u="heavy" dirty="0">
                <a:solidFill>
                  <a:prstClr val="black"/>
                </a:solidFill>
                <a:latin typeface="Times New Roman"/>
                <a:cs typeface="Times New Roman"/>
              </a:rPr>
              <a:t>Assets in the Following</a:t>
            </a:r>
            <a:r>
              <a:rPr sz="1350" b="1" u="heavy" spc="-9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1350" b="1" u="heavy" spc="-18" dirty="0">
                <a:solidFill>
                  <a:prstClr val="black"/>
                </a:solidFill>
                <a:latin typeface="Times New Roman"/>
                <a:cs typeface="Times New Roman"/>
              </a:rPr>
              <a:t>Venues</a:t>
            </a:r>
            <a:endParaRPr sz="1350" dirty="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162733" y="1674392"/>
            <a:ext cx="2382453" cy="2911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494" defTabSz="467579"/>
            <a:r>
              <a:rPr sz="1023" b="1" i="1" u="heavy" spc="-20" dirty="0">
                <a:solidFill>
                  <a:prstClr val="black"/>
                </a:solidFill>
                <a:latin typeface="Times New Roman"/>
                <a:cs typeface="Times New Roman"/>
              </a:rPr>
              <a:t>Venues</a:t>
            </a:r>
            <a:endParaRPr sz="1023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6494" defTabSz="467579">
              <a:spcBef>
                <a:spcPts val="26"/>
              </a:spcBef>
            </a:pPr>
            <a:r>
              <a:rPr sz="869" dirty="0">
                <a:solidFill>
                  <a:prstClr val="black"/>
                </a:solidFill>
                <a:latin typeface="Times New Roman"/>
                <a:cs typeface="Times New Roman"/>
              </a:rPr>
              <a:t>Switzerland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331685" y="1674392"/>
            <a:ext cx="1690471" cy="2911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494" defTabSz="467579"/>
            <a:r>
              <a:rPr sz="1023" b="1" i="1" u="heavy" spc="-18" dirty="0">
                <a:solidFill>
                  <a:prstClr val="black"/>
                </a:solidFill>
                <a:latin typeface="Times New Roman"/>
                <a:cs typeface="Times New Roman"/>
              </a:rPr>
              <a:t>Vehicle </a:t>
            </a:r>
            <a:r>
              <a:rPr sz="1023" b="1" i="1" u="heavy" dirty="0">
                <a:solidFill>
                  <a:prstClr val="black"/>
                </a:solidFill>
                <a:latin typeface="Times New Roman"/>
                <a:cs typeface="Times New Roman"/>
              </a:rPr>
              <a:t>to secret</a:t>
            </a:r>
            <a:r>
              <a:rPr sz="1023" b="1" i="1" u="heavy" spc="-23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1023" b="1" i="1" u="heavy" dirty="0">
                <a:solidFill>
                  <a:prstClr val="black"/>
                </a:solidFill>
                <a:latin typeface="Times New Roman"/>
                <a:cs typeface="Times New Roman"/>
              </a:rPr>
              <a:t>assets</a:t>
            </a:r>
            <a:endParaRPr sz="1023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6494" defTabSz="467579">
              <a:spcBef>
                <a:spcPts val="26"/>
              </a:spcBef>
            </a:pPr>
            <a:r>
              <a:rPr sz="869" dirty="0">
                <a:solidFill>
                  <a:prstClr val="black"/>
                </a:solidFill>
                <a:latin typeface="Times New Roman"/>
                <a:cs typeface="Times New Roman"/>
              </a:rPr>
              <a:t>Swiss Management Portfolio</a:t>
            </a:r>
            <a:r>
              <a:rPr sz="869" spc="-10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869" dirty="0">
                <a:solidFill>
                  <a:prstClr val="black"/>
                </a:solidFill>
                <a:latin typeface="Times New Roman"/>
                <a:cs typeface="Times New Roman"/>
              </a:rPr>
              <a:t>Account</a:t>
            </a:r>
            <a:endParaRPr sz="869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162723" y="2095072"/>
            <a:ext cx="607868" cy="1337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494" defTabSz="467579"/>
            <a:r>
              <a:rPr sz="869" dirty="0">
                <a:solidFill>
                  <a:prstClr val="black"/>
                </a:solidFill>
                <a:latin typeface="Times New Roman"/>
                <a:cs typeface="Times New Roman"/>
              </a:rPr>
              <a:t>Liechtenstein</a:t>
            </a:r>
            <a:endParaRPr sz="869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331652" y="2095072"/>
            <a:ext cx="1472587" cy="1337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494" defTabSz="467579"/>
            <a:r>
              <a:rPr sz="869" dirty="0">
                <a:solidFill>
                  <a:prstClr val="black"/>
                </a:solidFill>
                <a:latin typeface="Times New Roman"/>
                <a:cs typeface="Times New Roman"/>
              </a:rPr>
              <a:t>Investment Fund / Bank</a:t>
            </a:r>
            <a:r>
              <a:rPr sz="869" spc="-10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869" dirty="0">
                <a:solidFill>
                  <a:prstClr val="black"/>
                </a:solidFill>
                <a:latin typeface="Times New Roman"/>
                <a:cs typeface="Times New Roman"/>
              </a:rPr>
              <a:t>Account</a:t>
            </a:r>
            <a:endParaRPr sz="869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162722" y="2354844"/>
            <a:ext cx="411740" cy="1337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494" defTabSz="467579"/>
            <a:r>
              <a:rPr sz="869" dirty="0">
                <a:solidFill>
                  <a:prstClr val="black"/>
                </a:solidFill>
                <a:latin typeface="Times New Roman"/>
                <a:cs typeface="Times New Roman"/>
              </a:rPr>
              <a:t>Gibraltar</a:t>
            </a:r>
            <a:endParaRPr sz="869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331662" y="2354844"/>
            <a:ext cx="641639" cy="1337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494" defTabSz="467579"/>
            <a:r>
              <a:rPr sz="869" dirty="0">
                <a:solidFill>
                  <a:prstClr val="black"/>
                </a:solidFill>
                <a:latin typeface="Times New Roman"/>
                <a:cs typeface="Times New Roman"/>
              </a:rPr>
              <a:t>Bank</a:t>
            </a:r>
            <a:r>
              <a:rPr sz="869" spc="-10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869" dirty="0">
                <a:solidFill>
                  <a:prstClr val="black"/>
                </a:solidFill>
                <a:latin typeface="Times New Roman"/>
                <a:cs typeface="Times New Roman"/>
              </a:rPr>
              <a:t>Account</a:t>
            </a:r>
            <a:endParaRPr sz="869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162723" y="2614617"/>
            <a:ext cx="577345" cy="1337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494" defTabSz="467579"/>
            <a:r>
              <a:rPr sz="869" dirty="0">
                <a:solidFill>
                  <a:prstClr val="black"/>
                </a:solidFill>
                <a:latin typeface="Times New Roman"/>
                <a:cs typeface="Times New Roman"/>
              </a:rPr>
              <a:t>Isle of</a:t>
            </a:r>
            <a:r>
              <a:rPr sz="869" spc="-5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869" dirty="0">
                <a:solidFill>
                  <a:prstClr val="black"/>
                </a:solidFill>
                <a:latin typeface="Times New Roman"/>
                <a:cs typeface="Times New Roman"/>
              </a:rPr>
              <a:t>Mann</a:t>
            </a:r>
            <a:endParaRPr sz="869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331685" y="2614617"/>
            <a:ext cx="641639" cy="1337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494" defTabSz="467579"/>
            <a:r>
              <a:rPr sz="869" dirty="0">
                <a:solidFill>
                  <a:prstClr val="black"/>
                </a:solidFill>
                <a:latin typeface="Times New Roman"/>
                <a:cs typeface="Times New Roman"/>
              </a:rPr>
              <a:t>Bank</a:t>
            </a:r>
            <a:r>
              <a:rPr sz="869" spc="-10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869" dirty="0">
                <a:solidFill>
                  <a:prstClr val="black"/>
                </a:solidFill>
                <a:latin typeface="Times New Roman"/>
                <a:cs typeface="Times New Roman"/>
              </a:rPr>
              <a:t>Account</a:t>
            </a:r>
            <a:endParaRPr sz="869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162722" y="2874389"/>
            <a:ext cx="436094" cy="1337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494" defTabSz="467579"/>
            <a:r>
              <a:rPr sz="869" dirty="0">
                <a:solidFill>
                  <a:prstClr val="black"/>
                </a:solidFill>
                <a:latin typeface="Times New Roman"/>
                <a:cs typeface="Times New Roman"/>
              </a:rPr>
              <a:t>Guernsey</a:t>
            </a:r>
            <a:endParaRPr sz="869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331685" y="2874389"/>
            <a:ext cx="672487" cy="1337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494" defTabSz="467579"/>
            <a:r>
              <a:rPr sz="869" dirty="0">
                <a:solidFill>
                  <a:prstClr val="black"/>
                </a:solidFill>
                <a:latin typeface="Times New Roman"/>
                <a:cs typeface="Times New Roman"/>
              </a:rPr>
              <a:t>Fairbairn</a:t>
            </a:r>
            <a:r>
              <a:rPr sz="869" spc="-62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869" spc="-8" dirty="0">
                <a:solidFill>
                  <a:prstClr val="black"/>
                </a:solidFill>
                <a:latin typeface="Times New Roman"/>
                <a:cs typeface="Times New Roman"/>
              </a:rPr>
              <a:t>Trust</a:t>
            </a:r>
            <a:endParaRPr sz="869" dirty="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162722" y="3134162"/>
            <a:ext cx="288998" cy="1337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494" defTabSz="467579"/>
            <a:r>
              <a:rPr sz="869" dirty="0">
                <a:solidFill>
                  <a:prstClr val="black"/>
                </a:solidFill>
                <a:latin typeface="Times New Roman"/>
                <a:cs typeface="Times New Roman"/>
              </a:rPr>
              <a:t>Jersey</a:t>
            </a:r>
            <a:endParaRPr sz="869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331685" y="3134162"/>
            <a:ext cx="641639" cy="1337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494" defTabSz="467579"/>
            <a:r>
              <a:rPr sz="869" dirty="0">
                <a:solidFill>
                  <a:prstClr val="black"/>
                </a:solidFill>
                <a:latin typeface="Times New Roman"/>
                <a:cs typeface="Times New Roman"/>
              </a:rPr>
              <a:t>Bank</a:t>
            </a:r>
            <a:r>
              <a:rPr sz="869" spc="-10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869" dirty="0">
                <a:solidFill>
                  <a:prstClr val="black"/>
                </a:solidFill>
                <a:latin typeface="Times New Roman"/>
                <a:cs typeface="Times New Roman"/>
              </a:rPr>
              <a:t>Account</a:t>
            </a:r>
            <a:endParaRPr sz="869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162722" y="3393935"/>
            <a:ext cx="362708" cy="1337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494" defTabSz="467579"/>
            <a:r>
              <a:rPr sz="869" dirty="0">
                <a:solidFill>
                  <a:prstClr val="black"/>
                </a:solidFill>
                <a:latin typeface="Times New Roman"/>
                <a:cs typeface="Times New Roman"/>
              </a:rPr>
              <a:t>Panama</a:t>
            </a:r>
            <a:endParaRPr sz="869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331674" y="3393935"/>
            <a:ext cx="733858" cy="1337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494" defTabSz="467579"/>
            <a:r>
              <a:rPr sz="869" dirty="0">
                <a:solidFill>
                  <a:prstClr val="black"/>
                </a:solidFill>
                <a:latin typeface="Times New Roman"/>
                <a:cs typeface="Times New Roman"/>
              </a:rPr>
              <a:t>Fiduciary</a:t>
            </a:r>
            <a:r>
              <a:rPr sz="869" spc="-5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869" dirty="0">
                <a:solidFill>
                  <a:prstClr val="black"/>
                </a:solidFill>
                <a:latin typeface="Times New Roman"/>
                <a:cs typeface="Times New Roman"/>
              </a:rPr>
              <a:t>Issues</a:t>
            </a:r>
            <a:endParaRPr sz="869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162722" y="3653707"/>
            <a:ext cx="295167" cy="1337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494" defTabSz="467579"/>
            <a:r>
              <a:rPr sz="869" dirty="0">
                <a:solidFill>
                  <a:prstClr val="black"/>
                </a:solidFill>
                <a:latin typeface="Times New Roman"/>
                <a:cs typeface="Times New Roman"/>
              </a:rPr>
              <a:t>Belize</a:t>
            </a:r>
            <a:endParaRPr sz="869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331663" y="3653707"/>
            <a:ext cx="684501" cy="1337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494" defTabSz="467579"/>
            <a:r>
              <a:rPr sz="869" dirty="0">
                <a:solidFill>
                  <a:prstClr val="black"/>
                </a:solidFill>
                <a:latin typeface="Times New Roman"/>
                <a:cs typeface="Times New Roman"/>
              </a:rPr>
              <a:t>Bank</a:t>
            </a:r>
            <a:r>
              <a:rPr sz="869" spc="-10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869" dirty="0">
                <a:solidFill>
                  <a:prstClr val="black"/>
                </a:solidFill>
                <a:latin typeface="Times New Roman"/>
                <a:cs typeface="Times New Roman"/>
              </a:rPr>
              <a:t>Accounts</a:t>
            </a:r>
            <a:endParaRPr sz="869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162723" y="3913480"/>
            <a:ext cx="721519" cy="1337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494" defTabSz="467579"/>
            <a:r>
              <a:rPr sz="869" dirty="0">
                <a:solidFill>
                  <a:prstClr val="black"/>
                </a:solidFill>
                <a:latin typeface="Times New Roman"/>
                <a:cs typeface="Times New Roman"/>
              </a:rPr>
              <a:t>Cayman</a:t>
            </a:r>
            <a:r>
              <a:rPr sz="869" spc="-5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869" dirty="0">
                <a:solidFill>
                  <a:prstClr val="black"/>
                </a:solidFill>
                <a:latin typeface="Times New Roman"/>
                <a:cs typeface="Times New Roman"/>
              </a:rPr>
              <a:t>Islands</a:t>
            </a:r>
            <a:endParaRPr sz="869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331685" y="3913480"/>
            <a:ext cx="684501" cy="1337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494" defTabSz="467579"/>
            <a:r>
              <a:rPr sz="869" dirty="0">
                <a:solidFill>
                  <a:prstClr val="black"/>
                </a:solidFill>
                <a:latin typeface="Times New Roman"/>
                <a:cs typeface="Times New Roman"/>
              </a:rPr>
              <a:t>Bank</a:t>
            </a:r>
            <a:r>
              <a:rPr sz="869" spc="-10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869" dirty="0">
                <a:solidFill>
                  <a:prstClr val="black"/>
                </a:solidFill>
                <a:latin typeface="Times New Roman"/>
                <a:cs typeface="Times New Roman"/>
              </a:rPr>
              <a:t>Accounts</a:t>
            </a:r>
            <a:endParaRPr sz="869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162722" y="4173253"/>
            <a:ext cx="1005645" cy="1337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494" defTabSz="467579"/>
            <a:r>
              <a:rPr sz="869" spc="-8" dirty="0">
                <a:solidFill>
                  <a:prstClr val="black"/>
                </a:solidFill>
                <a:latin typeface="Times New Roman"/>
                <a:cs typeface="Times New Roman"/>
              </a:rPr>
              <a:t>Turk </a:t>
            </a:r>
            <a:r>
              <a:rPr sz="869" dirty="0">
                <a:solidFill>
                  <a:prstClr val="black"/>
                </a:solidFill>
                <a:latin typeface="Times New Roman"/>
                <a:cs typeface="Times New Roman"/>
              </a:rPr>
              <a:t>&amp; Caicos</a:t>
            </a:r>
            <a:r>
              <a:rPr sz="869" spc="-4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869" dirty="0">
                <a:solidFill>
                  <a:prstClr val="black"/>
                </a:solidFill>
                <a:latin typeface="Times New Roman"/>
                <a:cs typeface="Times New Roman"/>
              </a:rPr>
              <a:t>Islands</a:t>
            </a:r>
            <a:endParaRPr sz="869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331685" y="4173253"/>
            <a:ext cx="684501" cy="1337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494" defTabSz="467579"/>
            <a:r>
              <a:rPr sz="869" dirty="0">
                <a:solidFill>
                  <a:prstClr val="black"/>
                </a:solidFill>
                <a:latin typeface="Times New Roman"/>
                <a:cs typeface="Times New Roman"/>
              </a:rPr>
              <a:t>Bank</a:t>
            </a:r>
            <a:r>
              <a:rPr sz="869" spc="-10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869" dirty="0">
                <a:solidFill>
                  <a:prstClr val="black"/>
                </a:solidFill>
                <a:latin typeface="Times New Roman"/>
                <a:cs typeface="Times New Roman"/>
              </a:rPr>
              <a:t>Accounts</a:t>
            </a:r>
            <a:endParaRPr sz="869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162722" y="4433026"/>
            <a:ext cx="417909" cy="1337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494" defTabSz="467579"/>
            <a:r>
              <a:rPr sz="869" dirty="0">
                <a:solidFill>
                  <a:prstClr val="black"/>
                </a:solidFill>
                <a:latin typeface="Times New Roman"/>
                <a:cs typeface="Times New Roman"/>
              </a:rPr>
              <a:t>Bermuda</a:t>
            </a:r>
            <a:endParaRPr sz="869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331675" y="4433026"/>
            <a:ext cx="697165" cy="1337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494" defTabSz="467579"/>
            <a:r>
              <a:rPr sz="869" dirty="0">
                <a:solidFill>
                  <a:prstClr val="black"/>
                </a:solidFill>
                <a:latin typeface="Times New Roman"/>
                <a:cs typeface="Times New Roman"/>
              </a:rPr>
              <a:t>Insurance</a:t>
            </a:r>
            <a:r>
              <a:rPr sz="869" spc="-62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869" spc="-8" dirty="0">
                <a:solidFill>
                  <a:prstClr val="black"/>
                </a:solidFill>
                <a:latin typeface="Times New Roman"/>
                <a:cs typeface="Times New Roman"/>
              </a:rPr>
              <a:t>Trust</a:t>
            </a:r>
            <a:endParaRPr sz="869" dirty="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162723" y="4819552"/>
            <a:ext cx="2933483" cy="3718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494" defTabSz="467579">
              <a:lnSpc>
                <a:spcPts val="907"/>
              </a:lnSpc>
            </a:pPr>
            <a:r>
              <a:rPr sz="767" b="1" u="heavy" dirty="0">
                <a:solidFill>
                  <a:prstClr val="black"/>
                </a:solidFill>
                <a:latin typeface="Times New Roman"/>
                <a:cs typeface="Times New Roman"/>
              </a:rPr>
              <a:t>NOTE:</a:t>
            </a:r>
            <a:endParaRPr sz="767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6494" defTabSz="467579">
              <a:lnSpc>
                <a:spcPts val="1020"/>
              </a:lnSpc>
            </a:pPr>
            <a:r>
              <a:rPr sz="869" dirty="0">
                <a:solidFill>
                  <a:prstClr val="black"/>
                </a:solidFill>
                <a:latin typeface="Times New Roman"/>
                <a:cs typeface="Times New Roman"/>
              </a:rPr>
              <a:t>Bahamas and Hong Kong there are no longer true banking</a:t>
            </a:r>
            <a:r>
              <a:rPr sz="869" spc="-5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818" dirty="0">
                <a:solidFill>
                  <a:prstClr val="black"/>
                </a:solidFill>
                <a:latin typeface="Times New Roman"/>
                <a:cs typeface="Times New Roman"/>
              </a:rPr>
              <a:t>havens.</a:t>
            </a:r>
            <a:endParaRPr sz="818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6494" defTabSz="467579">
              <a:lnSpc>
                <a:spcPts val="1033"/>
              </a:lnSpc>
            </a:pPr>
            <a:r>
              <a:rPr sz="869" dirty="0">
                <a:solidFill>
                  <a:prstClr val="black"/>
                </a:solidFill>
                <a:latin typeface="Times New Roman"/>
                <a:cs typeface="Times New Roman"/>
              </a:rPr>
              <a:t>Possible new banking haven in </a:t>
            </a:r>
            <a:r>
              <a:rPr sz="869" spc="-2" dirty="0">
                <a:solidFill>
                  <a:prstClr val="black"/>
                </a:solidFill>
                <a:latin typeface="Times New Roman"/>
                <a:cs typeface="Times New Roman"/>
              </a:rPr>
              <a:t>Seborga</a:t>
            </a:r>
            <a:r>
              <a:rPr sz="869" spc="-5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sz="869" dirty="0">
                <a:solidFill>
                  <a:prstClr val="black"/>
                </a:solidFill>
                <a:latin typeface="Times New Roman"/>
                <a:cs typeface="Times New Roman"/>
              </a:rPr>
              <a:t>(Italy?)</a:t>
            </a:r>
            <a:endParaRPr sz="869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97559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99210" y="2326132"/>
            <a:ext cx="6550659" cy="1219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0" spc="-5" dirty="0">
                <a:latin typeface="Palatino Linotype"/>
                <a:cs typeface="Palatino Linotype"/>
              </a:rPr>
              <a:t>ProfileAll.com</a:t>
            </a:r>
            <a:endParaRPr sz="8000">
              <a:latin typeface="Palatino Linotype"/>
              <a:cs typeface="Palatino Linotype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189477" y="3873245"/>
            <a:ext cx="2769870" cy="7778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462915">
              <a:lnSpc>
                <a:spcPct val="100000"/>
              </a:lnSpc>
            </a:pPr>
            <a:r>
              <a:rPr sz="1700" spc="-5" dirty="0">
                <a:solidFill>
                  <a:srgbClr val="888888"/>
                </a:solidFill>
                <a:latin typeface="Palatino Linotype"/>
                <a:cs typeface="Palatino Linotype"/>
              </a:rPr>
              <a:t>Intelligence </a:t>
            </a:r>
            <a:r>
              <a:rPr sz="1700" dirty="0">
                <a:solidFill>
                  <a:srgbClr val="888888"/>
                </a:solidFill>
                <a:latin typeface="Palatino Linotype"/>
                <a:cs typeface="Palatino Linotype"/>
              </a:rPr>
              <a:t>Report  Financial </a:t>
            </a:r>
            <a:r>
              <a:rPr sz="1700" spc="-5" dirty="0">
                <a:solidFill>
                  <a:srgbClr val="888888"/>
                </a:solidFill>
                <a:latin typeface="Palatino Linotype"/>
                <a:cs typeface="Palatino Linotype"/>
              </a:rPr>
              <a:t>Intelligence </a:t>
            </a:r>
            <a:r>
              <a:rPr sz="1700" dirty="0">
                <a:solidFill>
                  <a:srgbClr val="888888"/>
                </a:solidFill>
                <a:latin typeface="Palatino Linotype"/>
                <a:cs typeface="Palatino Linotype"/>
              </a:rPr>
              <a:t>Report  </a:t>
            </a:r>
            <a:r>
              <a:rPr sz="1700" spc="-5" dirty="0">
                <a:solidFill>
                  <a:srgbClr val="888888"/>
                </a:solidFill>
                <a:latin typeface="Palatino Linotype"/>
                <a:cs typeface="Palatino Linotype"/>
              </a:rPr>
              <a:t>Visuals </a:t>
            </a:r>
            <a:r>
              <a:rPr sz="1700" dirty="0">
                <a:solidFill>
                  <a:srgbClr val="888888"/>
                </a:solidFill>
                <a:latin typeface="Palatino Linotype"/>
                <a:cs typeface="Palatino Linotype"/>
              </a:rPr>
              <a:t>and Analysis</a:t>
            </a:r>
            <a:r>
              <a:rPr sz="1700" spc="-170" dirty="0">
                <a:solidFill>
                  <a:srgbClr val="888888"/>
                </a:solidFill>
                <a:latin typeface="Palatino Linotype"/>
                <a:cs typeface="Palatino Linotype"/>
              </a:rPr>
              <a:t> </a:t>
            </a:r>
            <a:r>
              <a:rPr sz="1700" dirty="0">
                <a:solidFill>
                  <a:srgbClr val="888888"/>
                </a:solidFill>
                <a:latin typeface="Palatino Linotype"/>
                <a:cs typeface="Palatino Linotype"/>
              </a:rPr>
              <a:t>Report</a:t>
            </a:r>
            <a:endParaRPr sz="1700">
              <a:latin typeface="Palatino Linotype"/>
              <a:cs typeface="Palatino Linotyp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368295" y="0"/>
            <a:ext cx="4410456" cy="6553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278879" y="0"/>
            <a:ext cx="588264" cy="65532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604">
              <a:lnSpc>
                <a:spcPct val="100000"/>
              </a:lnSpc>
            </a:pPr>
            <a:r>
              <a:rPr spc="-5" dirty="0"/>
              <a:t>Intelligence</a:t>
            </a:r>
            <a:r>
              <a:rPr spc="-50" dirty="0"/>
              <a:t> </a:t>
            </a:r>
            <a:r>
              <a:rPr spc="10" dirty="0"/>
              <a:t>Report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54939" y="501141"/>
            <a:ext cx="2496185" cy="1676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482850" algn="l"/>
              </a:tabLst>
            </a:pPr>
            <a:r>
              <a:rPr sz="1000" spc="-5" dirty="0">
                <a:latin typeface="Verdana"/>
                <a:cs typeface="Verdana"/>
              </a:rPr>
              <a:t>Today’s</a:t>
            </a:r>
            <a:r>
              <a:rPr sz="1000" spc="-7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Date: </a:t>
            </a:r>
            <a:r>
              <a:rPr sz="1000" spc="-15" dirty="0">
                <a:latin typeface="Verdana"/>
                <a:cs typeface="Verdana"/>
              </a:rPr>
              <a:t> </a:t>
            </a:r>
            <a:r>
              <a:rPr sz="1000" u="sng" dirty="0">
                <a:latin typeface="Times New Roman"/>
                <a:cs typeface="Times New Roman"/>
              </a:rPr>
              <a:t> 	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54939" y="1050163"/>
            <a:ext cx="4301490" cy="48323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4257675" algn="l"/>
              </a:tabLst>
            </a:pPr>
            <a:r>
              <a:rPr sz="1000" dirty="0">
                <a:latin typeface="Verdana"/>
                <a:cs typeface="Verdana"/>
              </a:rPr>
              <a:t>Name:</a:t>
            </a:r>
            <a:r>
              <a:rPr sz="1000" spc="-20" dirty="0">
                <a:latin typeface="Verdana"/>
                <a:cs typeface="Verdana"/>
              </a:rPr>
              <a:t> </a:t>
            </a:r>
            <a:r>
              <a:rPr sz="1000" u="sng" dirty="0">
                <a:latin typeface="Verdana"/>
                <a:cs typeface="Verdana"/>
              </a:rPr>
              <a:t> 	</a:t>
            </a:r>
            <a:endParaRPr sz="1000">
              <a:latin typeface="Verdana"/>
              <a:cs typeface="Verdana"/>
            </a:endParaRPr>
          </a:p>
          <a:p>
            <a:pPr marL="707390">
              <a:lnSpc>
                <a:spcPct val="100000"/>
              </a:lnSpc>
              <a:spcBef>
                <a:spcPts val="5"/>
              </a:spcBef>
              <a:tabLst>
                <a:tab pos="2265680" algn="l"/>
                <a:tab pos="3872865" algn="l"/>
              </a:tabLst>
            </a:pPr>
            <a:r>
              <a:rPr sz="800" i="1" spc="-10" dirty="0">
                <a:latin typeface="Verdana"/>
                <a:cs typeface="Verdana"/>
              </a:rPr>
              <a:t>Last	First	Mid</a:t>
            </a:r>
            <a:endParaRPr sz="80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sz="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9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4282440" algn="l"/>
              </a:tabLst>
            </a:pPr>
            <a:r>
              <a:rPr sz="1000" dirty="0">
                <a:latin typeface="Verdana"/>
                <a:cs typeface="Verdana"/>
              </a:rPr>
              <a:t>Home</a:t>
            </a:r>
            <a:r>
              <a:rPr sz="1000" spc="-80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Address:</a:t>
            </a:r>
            <a:r>
              <a:rPr sz="1000" u="sng" dirty="0">
                <a:latin typeface="Verdana"/>
                <a:cs typeface="Verdana"/>
              </a:rPr>
              <a:t> 	</a:t>
            </a:r>
            <a:endParaRPr sz="10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1780539" algn="l"/>
                <a:tab pos="3943985" algn="l"/>
              </a:tabLst>
            </a:pPr>
            <a:r>
              <a:rPr sz="800" i="1" spc="-10" dirty="0">
                <a:latin typeface="Verdana"/>
                <a:cs typeface="Verdana"/>
              </a:rPr>
              <a:t>City	</a:t>
            </a:r>
            <a:r>
              <a:rPr sz="800" i="1" spc="-5" dirty="0">
                <a:latin typeface="Verdana"/>
                <a:cs typeface="Verdana"/>
              </a:rPr>
              <a:t>State	</a:t>
            </a:r>
            <a:r>
              <a:rPr sz="800" i="1" spc="-10" dirty="0">
                <a:latin typeface="Verdana"/>
                <a:cs typeface="Verdana"/>
              </a:rPr>
              <a:t>Zip</a:t>
            </a:r>
            <a:endParaRPr sz="800">
              <a:latin typeface="Verdana"/>
              <a:cs typeface="Verdana"/>
            </a:endParaRPr>
          </a:p>
          <a:p>
            <a:pPr marL="12700" marR="918844">
              <a:lnSpc>
                <a:spcPct val="240200"/>
              </a:lnSpc>
              <a:spcBef>
                <a:spcPts val="465"/>
              </a:spcBef>
              <a:tabLst>
                <a:tab pos="3343910" algn="l"/>
                <a:tab pos="3374390" algn="l"/>
              </a:tabLst>
            </a:pPr>
            <a:r>
              <a:rPr sz="1000" dirty="0">
                <a:latin typeface="Verdana"/>
                <a:cs typeface="Verdana"/>
              </a:rPr>
              <a:t>Telephone: </a:t>
            </a:r>
            <a:r>
              <a:rPr sz="1000" u="sng" dirty="0">
                <a:latin typeface="Verdana"/>
                <a:cs typeface="Verdana"/>
              </a:rPr>
              <a:t>		</a:t>
            </a:r>
            <a:r>
              <a:rPr sz="1000" dirty="0">
                <a:latin typeface="Verdana"/>
                <a:cs typeface="Verdana"/>
              </a:rPr>
              <a:t> Fax: </a:t>
            </a:r>
            <a:r>
              <a:rPr sz="1000" spc="-10" dirty="0">
                <a:latin typeface="Verdana"/>
                <a:cs typeface="Verdana"/>
              </a:rPr>
              <a:t> </a:t>
            </a:r>
            <a:r>
              <a:rPr sz="1000" u="sng" dirty="0">
                <a:latin typeface="Verdana"/>
                <a:cs typeface="Verdana"/>
              </a:rPr>
              <a:t> 	</a:t>
            </a:r>
            <a:endParaRPr sz="1000">
              <a:latin typeface="Verdana"/>
              <a:cs typeface="Verdana"/>
            </a:endParaRPr>
          </a:p>
          <a:p>
            <a:pPr marL="12700" marR="5080">
              <a:lnSpc>
                <a:spcPct val="240000"/>
              </a:lnSpc>
              <a:tabLst>
                <a:tab pos="3401695" algn="l"/>
                <a:tab pos="4288155" algn="l"/>
              </a:tabLst>
            </a:pPr>
            <a:r>
              <a:rPr sz="1000" spc="5" dirty="0">
                <a:latin typeface="Verdana"/>
                <a:cs typeface="Verdana"/>
              </a:rPr>
              <a:t>E-mail: </a:t>
            </a:r>
            <a:r>
              <a:rPr sz="1000" u="sng" spc="5" dirty="0">
                <a:latin typeface="Verdana"/>
                <a:cs typeface="Verdana"/>
              </a:rPr>
              <a:t>		</a:t>
            </a:r>
            <a:r>
              <a:rPr sz="1000" dirty="0">
                <a:latin typeface="Verdana"/>
                <a:cs typeface="Verdana"/>
              </a:rPr>
              <a:t> </a:t>
            </a:r>
            <a:r>
              <a:rPr sz="1000" spc="5" dirty="0">
                <a:latin typeface="Verdana"/>
                <a:cs typeface="Verdana"/>
              </a:rPr>
              <a:t>Was</a:t>
            </a:r>
            <a:r>
              <a:rPr sz="1000" spc="-10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born: </a:t>
            </a:r>
            <a:r>
              <a:rPr sz="1000" spc="-10" dirty="0">
                <a:latin typeface="Verdana"/>
                <a:cs typeface="Verdana"/>
              </a:rPr>
              <a:t> </a:t>
            </a:r>
            <a:r>
              <a:rPr sz="1000" u="sng" dirty="0">
                <a:latin typeface="Verdana"/>
                <a:cs typeface="Verdana"/>
              </a:rPr>
              <a:t> 	</a:t>
            </a:r>
            <a:endParaRPr sz="1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  <a:tabLst>
                <a:tab pos="1117600" algn="l"/>
                <a:tab pos="1588135" algn="l"/>
                <a:tab pos="2223770" algn="l"/>
              </a:tabLst>
            </a:pPr>
            <a:r>
              <a:rPr sz="1000" spc="5" dirty="0">
                <a:latin typeface="Verdana"/>
                <a:cs typeface="Verdana"/>
              </a:rPr>
              <a:t>Birthdate:</a:t>
            </a:r>
            <a:r>
              <a:rPr sz="1000" u="sng" spc="5" dirty="0">
                <a:latin typeface="Verdana"/>
                <a:cs typeface="Verdana"/>
              </a:rPr>
              <a:t> 	</a:t>
            </a:r>
            <a:r>
              <a:rPr sz="1000" dirty="0">
                <a:latin typeface="Verdana"/>
                <a:cs typeface="Verdana"/>
              </a:rPr>
              <a:t>/</a:t>
            </a:r>
            <a:r>
              <a:rPr sz="1000" u="sng" dirty="0">
                <a:latin typeface="Verdana"/>
                <a:cs typeface="Verdana"/>
              </a:rPr>
              <a:t> 	</a:t>
            </a:r>
            <a:r>
              <a:rPr sz="1000" dirty="0">
                <a:latin typeface="Verdana"/>
                <a:cs typeface="Verdana"/>
              </a:rPr>
              <a:t>/</a:t>
            </a:r>
            <a:r>
              <a:rPr sz="1000" spc="-15" dirty="0">
                <a:latin typeface="Verdana"/>
                <a:cs typeface="Verdana"/>
              </a:rPr>
              <a:t> </a:t>
            </a:r>
            <a:r>
              <a:rPr sz="1000" u="sng" dirty="0">
                <a:latin typeface="Verdana"/>
                <a:cs typeface="Verdana"/>
              </a:rPr>
              <a:t> 	</a:t>
            </a:r>
            <a:endParaRPr sz="1000">
              <a:latin typeface="Verdana"/>
              <a:cs typeface="Verdana"/>
            </a:endParaRPr>
          </a:p>
          <a:p>
            <a:pPr marR="1437005" algn="ctr">
              <a:lnSpc>
                <a:spcPct val="100000"/>
              </a:lnSpc>
              <a:spcBef>
                <a:spcPts val="195"/>
              </a:spcBef>
              <a:tabLst>
                <a:tab pos="380365" algn="l"/>
                <a:tab pos="915669" algn="l"/>
              </a:tabLst>
            </a:pPr>
            <a:r>
              <a:rPr sz="800" i="1" spc="-10" dirty="0">
                <a:latin typeface="Verdana"/>
                <a:cs typeface="Verdana"/>
              </a:rPr>
              <a:t>Day	</a:t>
            </a:r>
            <a:r>
              <a:rPr sz="800" i="1" spc="-5" dirty="0">
                <a:latin typeface="Verdana"/>
                <a:cs typeface="Verdana"/>
              </a:rPr>
              <a:t>Month	</a:t>
            </a:r>
            <a:r>
              <a:rPr sz="800" i="1" spc="-10" dirty="0">
                <a:latin typeface="Verdana"/>
                <a:cs typeface="Verdana"/>
              </a:rPr>
              <a:t>Year</a:t>
            </a:r>
            <a:endParaRPr sz="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934719" algn="l"/>
                <a:tab pos="2195195" algn="l"/>
                <a:tab pos="2322830" algn="l"/>
                <a:tab pos="3583304" algn="l"/>
              </a:tabLst>
            </a:pPr>
            <a:r>
              <a:rPr sz="1000" dirty="0">
                <a:latin typeface="Verdana"/>
                <a:cs typeface="Verdana"/>
              </a:rPr>
              <a:t>Age:</a:t>
            </a:r>
            <a:r>
              <a:rPr sz="1000" u="sng" dirty="0">
                <a:latin typeface="Verdana"/>
                <a:cs typeface="Verdana"/>
              </a:rPr>
              <a:t>	</a:t>
            </a:r>
            <a:r>
              <a:rPr sz="1000" spc="-5" dirty="0">
                <a:latin typeface="Verdana"/>
                <a:cs typeface="Verdana"/>
              </a:rPr>
              <a:t>Color:</a:t>
            </a:r>
            <a:r>
              <a:rPr sz="1000" u="sng" spc="-5" dirty="0">
                <a:latin typeface="Verdana"/>
                <a:cs typeface="Verdana"/>
              </a:rPr>
              <a:t> 	</a:t>
            </a:r>
            <a:r>
              <a:rPr sz="1000" spc="-5" dirty="0">
                <a:latin typeface="Verdana"/>
                <a:cs typeface="Verdana"/>
              </a:rPr>
              <a:t>	</a:t>
            </a:r>
            <a:r>
              <a:rPr sz="1000" spc="5" dirty="0">
                <a:latin typeface="Verdana"/>
                <a:cs typeface="Verdana"/>
              </a:rPr>
              <a:t>Height: </a:t>
            </a:r>
            <a:r>
              <a:rPr sz="1000" spc="-60" dirty="0">
                <a:latin typeface="Verdana"/>
                <a:cs typeface="Verdana"/>
              </a:rPr>
              <a:t> </a:t>
            </a:r>
            <a:r>
              <a:rPr sz="1000" u="sng" dirty="0">
                <a:latin typeface="Verdana"/>
                <a:cs typeface="Verdana"/>
              </a:rPr>
              <a:t> 	</a:t>
            </a:r>
            <a:endParaRPr sz="10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2750185" algn="l"/>
              </a:tabLst>
            </a:pPr>
            <a:r>
              <a:rPr sz="1000" spc="5" dirty="0">
                <a:latin typeface="Verdana"/>
                <a:cs typeface="Verdana"/>
              </a:rPr>
              <a:t>SS#: </a:t>
            </a:r>
            <a:r>
              <a:rPr sz="1000" spc="-35" dirty="0">
                <a:latin typeface="Verdana"/>
                <a:cs typeface="Verdana"/>
              </a:rPr>
              <a:t> </a:t>
            </a:r>
            <a:r>
              <a:rPr sz="1000" u="sng" dirty="0">
                <a:latin typeface="Verdana"/>
                <a:cs typeface="Verdana"/>
              </a:rPr>
              <a:t> 	</a:t>
            </a:r>
            <a:endParaRPr sz="1000">
              <a:latin typeface="Verdana"/>
              <a:cs typeface="Verdana"/>
            </a:endParaRPr>
          </a:p>
          <a:p>
            <a:pPr marL="12700" marR="619760">
              <a:lnSpc>
                <a:spcPct val="120000"/>
              </a:lnSpc>
              <a:tabLst>
                <a:tab pos="2780665" algn="l"/>
                <a:tab pos="3672840" algn="l"/>
              </a:tabLst>
            </a:pPr>
            <a:r>
              <a:rPr sz="1000" spc="5" dirty="0">
                <a:latin typeface="Verdana"/>
                <a:cs typeface="Verdana"/>
              </a:rPr>
              <a:t>Was</a:t>
            </a:r>
            <a:r>
              <a:rPr sz="1000" spc="-55" dirty="0">
                <a:latin typeface="Verdana"/>
                <a:cs typeface="Verdana"/>
              </a:rPr>
              <a:t> </a:t>
            </a:r>
            <a:r>
              <a:rPr sz="1000" spc="5" dirty="0">
                <a:latin typeface="Verdana"/>
                <a:cs typeface="Verdana"/>
              </a:rPr>
              <a:t>issued</a:t>
            </a:r>
            <a:r>
              <a:rPr sz="1000" spc="-80" dirty="0">
                <a:latin typeface="Verdana"/>
                <a:cs typeface="Verdana"/>
              </a:rPr>
              <a:t> </a:t>
            </a:r>
            <a:r>
              <a:rPr sz="1000" spc="5" dirty="0">
                <a:latin typeface="Verdana"/>
                <a:cs typeface="Verdana"/>
              </a:rPr>
              <a:t>in: </a:t>
            </a:r>
            <a:r>
              <a:rPr sz="1000" dirty="0">
                <a:latin typeface="Verdana"/>
                <a:cs typeface="Verdana"/>
              </a:rPr>
              <a:t> </a:t>
            </a:r>
            <a:r>
              <a:rPr sz="1000" spc="-35" dirty="0">
                <a:latin typeface="Verdana"/>
                <a:cs typeface="Verdana"/>
              </a:rPr>
              <a:t> </a:t>
            </a:r>
            <a:r>
              <a:rPr sz="1000" u="sng" dirty="0">
                <a:latin typeface="Verdana"/>
                <a:cs typeface="Verdana"/>
              </a:rPr>
              <a:t> 		</a:t>
            </a:r>
            <a:r>
              <a:rPr sz="1000" dirty="0">
                <a:latin typeface="Verdana"/>
                <a:cs typeface="Verdana"/>
              </a:rPr>
              <a:t>                                                 Between: </a:t>
            </a:r>
            <a:r>
              <a:rPr sz="1000" spc="-35" dirty="0">
                <a:latin typeface="Verdana"/>
                <a:cs typeface="Verdana"/>
              </a:rPr>
              <a:t> </a:t>
            </a:r>
            <a:r>
              <a:rPr sz="1000" u="sng" dirty="0">
                <a:latin typeface="Verdana"/>
                <a:cs typeface="Verdana"/>
              </a:rPr>
              <a:t> 	</a:t>
            </a:r>
            <a:endParaRPr sz="100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300">
              <a:latin typeface="Times New Roman"/>
              <a:cs typeface="Times New Roman"/>
            </a:endParaRPr>
          </a:p>
          <a:p>
            <a:pPr marL="12700" marR="2654300">
              <a:lnSpc>
                <a:spcPct val="120000"/>
              </a:lnSpc>
              <a:tabLst>
                <a:tab pos="636905" algn="l"/>
                <a:tab pos="737235" algn="l"/>
                <a:tab pos="1517015" algn="l"/>
                <a:tab pos="1638300" algn="l"/>
              </a:tabLst>
            </a:pPr>
            <a:r>
              <a:rPr sz="1000" dirty="0">
                <a:latin typeface="Verdana"/>
                <a:cs typeface="Verdana"/>
              </a:rPr>
              <a:t>Male</a:t>
            </a:r>
            <a:r>
              <a:rPr sz="1000" u="sng" dirty="0">
                <a:latin typeface="Verdana"/>
                <a:cs typeface="Verdana"/>
              </a:rPr>
              <a:t> 	</a:t>
            </a:r>
            <a:r>
              <a:rPr sz="1000" dirty="0">
                <a:latin typeface="Verdana"/>
                <a:cs typeface="Verdana"/>
              </a:rPr>
              <a:t>Female </a:t>
            </a:r>
            <a:r>
              <a:rPr sz="1000" u="sng" dirty="0">
                <a:latin typeface="Verdana"/>
                <a:cs typeface="Verdana"/>
              </a:rPr>
              <a:t>	</a:t>
            </a:r>
            <a:r>
              <a:rPr sz="1000" dirty="0">
                <a:latin typeface="Verdana"/>
                <a:cs typeface="Verdana"/>
              </a:rPr>
              <a:t> </a:t>
            </a:r>
            <a:r>
              <a:rPr sz="1000" spc="5" dirty="0">
                <a:latin typeface="Verdana"/>
                <a:cs typeface="Verdana"/>
              </a:rPr>
              <a:t>Single</a:t>
            </a:r>
            <a:r>
              <a:rPr sz="1000" u="sng" spc="5" dirty="0">
                <a:latin typeface="Verdana"/>
                <a:cs typeface="Verdana"/>
              </a:rPr>
              <a:t>		</a:t>
            </a:r>
            <a:r>
              <a:rPr sz="1000" dirty="0">
                <a:latin typeface="Verdana"/>
                <a:cs typeface="Verdana"/>
              </a:rPr>
              <a:t>Married</a:t>
            </a:r>
            <a:r>
              <a:rPr sz="1000" spc="-25" dirty="0">
                <a:latin typeface="Verdana"/>
                <a:cs typeface="Verdana"/>
              </a:rPr>
              <a:t> </a:t>
            </a:r>
            <a:r>
              <a:rPr sz="1000" u="sng" dirty="0">
                <a:latin typeface="Verdana"/>
                <a:cs typeface="Verdana"/>
              </a:rPr>
              <a:t> 		</a:t>
            </a:r>
            <a:endParaRPr sz="1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  <a:tabLst>
                <a:tab pos="904875" algn="l"/>
                <a:tab pos="1900555" algn="l"/>
                <a:tab pos="2975610" algn="l"/>
              </a:tabLst>
            </a:pPr>
            <a:r>
              <a:rPr sz="1000" dirty="0">
                <a:latin typeface="Verdana"/>
                <a:cs typeface="Verdana"/>
              </a:rPr>
              <a:t>Divorced</a:t>
            </a:r>
            <a:r>
              <a:rPr sz="1000" u="sng" dirty="0">
                <a:latin typeface="Verdana"/>
                <a:cs typeface="Verdana"/>
              </a:rPr>
              <a:t>	</a:t>
            </a:r>
            <a:r>
              <a:rPr sz="1000" dirty="0">
                <a:latin typeface="Verdana"/>
                <a:cs typeface="Verdana"/>
              </a:rPr>
              <a:t>Widowed</a:t>
            </a:r>
            <a:r>
              <a:rPr sz="1000" u="sng" dirty="0">
                <a:latin typeface="Verdana"/>
                <a:cs typeface="Verdana"/>
              </a:rPr>
              <a:t>	</a:t>
            </a:r>
            <a:r>
              <a:rPr sz="1000" dirty="0">
                <a:latin typeface="Verdana"/>
                <a:cs typeface="Verdana"/>
              </a:rPr>
              <a:t>Separated</a:t>
            </a:r>
            <a:r>
              <a:rPr sz="1000" spc="-25" dirty="0">
                <a:latin typeface="Verdana"/>
                <a:cs typeface="Verdana"/>
              </a:rPr>
              <a:t> </a:t>
            </a:r>
            <a:r>
              <a:rPr sz="1000" u="sng" dirty="0">
                <a:latin typeface="Verdana"/>
                <a:cs typeface="Verdana"/>
              </a:rPr>
              <a:t> 	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728464" y="501141"/>
            <a:ext cx="4301490" cy="14935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4243705" algn="l"/>
              </a:tabLst>
            </a:pPr>
            <a:r>
              <a:rPr sz="1000" dirty="0">
                <a:latin typeface="Verdana"/>
                <a:cs typeface="Verdana"/>
              </a:rPr>
              <a:t>Current Driver’s</a:t>
            </a:r>
            <a:r>
              <a:rPr sz="1000" spc="-110" dirty="0">
                <a:latin typeface="Verdana"/>
                <a:cs typeface="Verdana"/>
              </a:rPr>
              <a:t> </a:t>
            </a:r>
            <a:r>
              <a:rPr sz="1000" spc="5" dirty="0">
                <a:latin typeface="Verdana"/>
                <a:cs typeface="Verdana"/>
              </a:rPr>
              <a:t>License: </a:t>
            </a:r>
            <a:r>
              <a:rPr sz="1000" spc="-10" dirty="0">
                <a:latin typeface="Verdana"/>
                <a:cs typeface="Verdana"/>
              </a:rPr>
              <a:t> </a:t>
            </a:r>
            <a:r>
              <a:rPr sz="1000" u="sng" dirty="0">
                <a:latin typeface="Times New Roman"/>
                <a:cs typeface="Times New Roman"/>
              </a:rPr>
              <a:t> 	</a:t>
            </a:r>
            <a:endParaRPr sz="1000">
              <a:latin typeface="Times New Roman"/>
              <a:cs typeface="Times New Roman"/>
            </a:endParaRPr>
          </a:p>
          <a:p>
            <a:pPr marL="12700" marR="887730">
              <a:lnSpc>
                <a:spcPct val="120000"/>
              </a:lnSpc>
              <a:tabLst>
                <a:tab pos="2049780" algn="l"/>
                <a:tab pos="3404870" algn="l"/>
              </a:tabLst>
            </a:pPr>
            <a:r>
              <a:rPr sz="1000" dirty="0">
                <a:latin typeface="Verdana"/>
                <a:cs typeface="Verdana"/>
              </a:rPr>
              <a:t>First</a:t>
            </a:r>
            <a:r>
              <a:rPr sz="1000" spc="-60" dirty="0">
                <a:latin typeface="Verdana"/>
                <a:cs typeface="Verdana"/>
              </a:rPr>
              <a:t> </a:t>
            </a:r>
            <a:r>
              <a:rPr sz="1000" spc="5" dirty="0">
                <a:latin typeface="Verdana"/>
                <a:cs typeface="Verdana"/>
              </a:rPr>
              <a:t>Issued</a:t>
            </a:r>
            <a:r>
              <a:rPr sz="1000" spc="-5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Date:  </a:t>
            </a:r>
            <a:r>
              <a:rPr sz="1000" spc="-15" dirty="0">
                <a:latin typeface="Verdana"/>
                <a:cs typeface="Verdana"/>
              </a:rPr>
              <a:t> </a:t>
            </a:r>
            <a:r>
              <a:rPr sz="1000" u="sng" dirty="0">
                <a:latin typeface="Verdana"/>
                <a:cs typeface="Verdana"/>
              </a:rPr>
              <a:t> 		</a:t>
            </a:r>
            <a:r>
              <a:rPr sz="1000" dirty="0">
                <a:latin typeface="Verdana"/>
                <a:cs typeface="Verdana"/>
              </a:rPr>
              <a:t> </a:t>
            </a:r>
            <a:r>
              <a:rPr sz="1000" spc="5" dirty="0">
                <a:latin typeface="Verdana"/>
                <a:cs typeface="Verdana"/>
              </a:rPr>
              <a:t>                                     </a:t>
            </a:r>
            <a:r>
              <a:rPr sz="1000" spc="165" dirty="0">
                <a:latin typeface="Verdana"/>
                <a:cs typeface="Verdana"/>
              </a:rPr>
              <a:t> </a:t>
            </a:r>
            <a:r>
              <a:rPr sz="1000" spc="5" dirty="0">
                <a:latin typeface="Verdana"/>
                <a:cs typeface="Verdana"/>
              </a:rPr>
              <a:t>Expires: </a:t>
            </a:r>
            <a:r>
              <a:rPr sz="1000" spc="-60" dirty="0">
                <a:latin typeface="Verdana"/>
                <a:cs typeface="Verdana"/>
              </a:rPr>
              <a:t> </a:t>
            </a:r>
            <a:r>
              <a:rPr sz="1000" u="sng" dirty="0">
                <a:latin typeface="Verdana"/>
                <a:cs typeface="Verdana"/>
              </a:rPr>
              <a:t> 	</a:t>
            </a:r>
            <a:endParaRPr sz="1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  <a:tabLst>
                <a:tab pos="4288155" algn="l"/>
              </a:tabLst>
            </a:pPr>
            <a:r>
              <a:rPr sz="1000" spc="5" dirty="0">
                <a:latin typeface="Verdana"/>
                <a:cs typeface="Verdana"/>
              </a:rPr>
              <a:t>Aliases: </a:t>
            </a:r>
            <a:r>
              <a:rPr sz="1000" spc="-35" dirty="0">
                <a:latin typeface="Verdana"/>
                <a:cs typeface="Verdana"/>
              </a:rPr>
              <a:t> </a:t>
            </a:r>
            <a:r>
              <a:rPr sz="1000" u="sng" dirty="0">
                <a:latin typeface="Verdana"/>
                <a:cs typeface="Verdana"/>
              </a:rPr>
              <a:t> 	</a:t>
            </a:r>
            <a:endParaRPr sz="1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235"/>
              </a:spcBef>
              <a:tabLst>
                <a:tab pos="3411220" algn="l"/>
              </a:tabLst>
            </a:pPr>
            <a:r>
              <a:rPr sz="1000" dirty="0">
                <a:latin typeface="Verdana"/>
                <a:cs typeface="Verdana"/>
              </a:rPr>
              <a:t>Passport</a:t>
            </a:r>
            <a:r>
              <a:rPr sz="1000" spc="-110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#: </a:t>
            </a:r>
            <a:r>
              <a:rPr sz="1000" spc="-10" dirty="0">
                <a:latin typeface="Verdana"/>
                <a:cs typeface="Verdana"/>
              </a:rPr>
              <a:t> </a:t>
            </a:r>
            <a:r>
              <a:rPr sz="1000" u="sng" dirty="0">
                <a:latin typeface="Verdana"/>
                <a:cs typeface="Verdana"/>
              </a:rPr>
              <a:t> 	</a:t>
            </a:r>
            <a:endParaRPr sz="1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235"/>
              </a:spcBef>
              <a:tabLst>
                <a:tab pos="4284980" algn="l"/>
              </a:tabLst>
            </a:pPr>
            <a:r>
              <a:rPr sz="1000" dirty="0">
                <a:latin typeface="Verdana"/>
                <a:cs typeface="Verdana"/>
              </a:rPr>
              <a:t>INS </a:t>
            </a:r>
            <a:r>
              <a:rPr sz="1000" spc="5" dirty="0">
                <a:latin typeface="Verdana"/>
                <a:cs typeface="Verdana"/>
              </a:rPr>
              <a:t>entries </a:t>
            </a:r>
            <a:r>
              <a:rPr sz="1000" spc="10" dirty="0">
                <a:latin typeface="Verdana"/>
                <a:cs typeface="Verdana"/>
              </a:rPr>
              <a:t>into</a:t>
            </a:r>
            <a:r>
              <a:rPr sz="1000" spc="-160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U.S.: </a:t>
            </a:r>
            <a:r>
              <a:rPr sz="1000" spc="-10" dirty="0">
                <a:latin typeface="Verdana"/>
                <a:cs typeface="Verdana"/>
              </a:rPr>
              <a:t> </a:t>
            </a:r>
            <a:r>
              <a:rPr sz="1000" u="sng" dirty="0">
                <a:latin typeface="Verdana"/>
                <a:cs typeface="Verdana"/>
              </a:rPr>
              <a:t> 	</a:t>
            </a:r>
            <a:endParaRPr sz="1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235"/>
              </a:spcBef>
              <a:tabLst>
                <a:tab pos="4274185" algn="l"/>
              </a:tabLst>
            </a:pPr>
            <a:r>
              <a:rPr sz="1000" u="sng" dirty="0">
                <a:latin typeface="Verdana"/>
                <a:cs typeface="Verdana"/>
              </a:rPr>
              <a:t> 	</a:t>
            </a:r>
            <a:endParaRPr sz="1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  <a:tabLst>
                <a:tab pos="4266565" algn="l"/>
              </a:tabLst>
            </a:pPr>
            <a:r>
              <a:rPr sz="1000" dirty="0">
                <a:latin typeface="Verdana"/>
                <a:cs typeface="Verdana"/>
              </a:rPr>
              <a:t>Current </a:t>
            </a:r>
            <a:r>
              <a:rPr sz="1000" spc="5" dirty="0">
                <a:latin typeface="Verdana"/>
                <a:cs typeface="Verdana"/>
              </a:rPr>
              <a:t>Vehicle </a:t>
            </a:r>
            <a:r>
              <a:rPr sz="1000" dirty="0">
                <a:latin typeface="Verdana"/>
                <a:cs typeface="Verdana"/>
              </a:rPr>
              <a:t>Registration</a:t>
            </a:r>
            <a:r>
              <a:rPr sz="1000" spc="-80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Information: </a:t>
            </a:r>
            <a:r>
              <a:rPr sz="1000" spc="-35" dirty="0">
                <a:latin typeface="Verdana"/>
                <a:cs typeface="Verdana"/>
              </a:rPr>
              <a:t> </a:t>
            </a:r>
            <a:r>
              <a:rPr sz="1000" u="sng" dirty="0">
                <a:latin typeface="Verdana"/>
                <a:cs typeface="Verdana"/>
              </a:rPr>
              <a:t> 	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728464" y="2391917"/>
            <a:ext cx="4302125" cy="16154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4239260" algn="l"/>
              </a:tabLst>
            </a:pPr>
            <a:r>
              <a:rPr sz="1000" spc="5" dirty="0">
                <a:latin typeface="Verdana"/>
                <a:cs typeface="Verdana"/>
              </a:rPr>
              <a:t>Driving </a:t>
            </a:r>
            <a:r>
              <a:rPr sz="1000" dirty="0">
                <a:latin typeface="Verdana"/>
                <a:cs typeface="Verdana"/>
              </a:rPr>
              <a:t>Record </a:t>
            </a:r>
            <a:r>
              <a:rPr sz="1000" spc="5" dirty="0">
                <a:latin typeface="Verdana"/>
                <a:cs typeface="Verdana"/>
              </a:rPr>
              <a:t>in </a:t>
            </a:r>
            <a:r>
              <a:rPr sz="1000" dirty="0">
                <a:latin typeface="Verdana"/>
                <a:cs typeface="Verdana"/>
              </a:rPr>
              <a:t>Country </a:t>
            </a:r>
            <a:r>
              <a:rPr sz="1000" spc="-5" dirty="0">
                <a:latin typeface="Verdana"/>
                <a:cs typeface="Verdana"/>
              </a:rPr>
              <a:t>of</a:t>
            </a:r>
            <a:r>
              <a:rPr sz="1000" spc="-160" dirty="0">
                <a:latin typeface="Verdana"/>
                <a:cs typeface="Verdana"/>
              </a:rPr>
              <a:t> </a:t>
            </a:r>
            <a:r>
              <a:rPr sz="1000" spc="5" dirty="0">
                <a:latin typeface="Verdana"/>
                <a:cs typeface="Verdana"/>
              </a:rPr>
              <a:t>Origin: </a:t>
            </a:r>
            <a:r>
              <a:rPr sz="1000" spc="-60" dirty="0">
                <a:latin typeface="Verdana"/>
                <a:cs typeface="Verdana"/>
              </a:rPr>
              <a:t> </a:t>
            </a:r>
            <a:r>
              <a:rPr sz="1000" u="sng" dirty="0">
                <a:latin typeface="Verdana"/>
                <a:cs typeface="Verdana"/>
              </a:rPr>
              <a:t> 	</a:t>
            </a:r>
            <a:endParaRPr sz="10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7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4288790" algn="l"/>
              </a:tabLst>
            </a:pPr>
            <a:r>
              <a:rPr sz="1000" spc="5" dirty="0">
                <a:latin typeface="Verdana"/>
                <a:cs typeface="Verdana"/>
              </a:rPr>
              <a:t>Driving</a:t>
            </a:r>
            <a:r>
              <a:rPr sz="1000" spc="-130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Records: </a:t>
            </a:r>
            <a:r>
              <a:rPr sz="1000" spc="-15" dirty="0">
                <a:latin typeface="Verdana"/>
                <a:cs typeface="Verdana"/>
              </a:rPr>
              <a:t> </a:t>
            </a:r>
            <a:r>
              <a:rPr sz="1000" u="sng" dirty="0">
                <a:latin typeface="Verdana"/>
                <a:cs typeface="Verdana"/>
              </a:rPr>
              <a:t> 	</a:t>
            </a:r>
            <a:endParaRPr sz="10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4232910" algn="l"/>
              </a:tabLst>
            </a:pPr>
            <a:r>
              <a:rPr sz="1000" spc="5" dirty="0">
                <a:latin typeface="Verdana"/>
                <a:cs typeface="Verdana"/>
              </a:rPr>
              <a:t>Education: </a:t>
            </a:r>
            <a:r>
              <a:rPr sz="1000" spc="-40" dirty="0">
                <a:latin typeface="Verdana"/>
                <a:cs typeface="Verdana"/>
              </a:rPr>
              <a:t> </a:t>
            </a:r>
            <a:r>
              <a:rPr sz="1000" u="sng" dirty="0">
                <a:latin typeface="Verdana"/>
                <a:cs typeface="Verdana"/>
              </a:rPr>
              <a:t> 	</a:t>
            </a:r>
            <a:endParaRPr sz="1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235"/>
              </a:spcBef>
              <a:tabLst>
                <a:tab pos="4288155" algn="l"/>
              </a:tabLst>
            </a:pPr>
            <a:r>
              <a:rPr sz="1000" spc="5" dirty="0">
                <a:latin typeface="Verdana"/>
                <a:cs typeface="Verdana"/>
              </a:rPr>
              <a:t>University </a:t>
            </a:r>
            <a:r>
              <a:rPr sz="1000" spc="-10" dirty="0">
                <a:latin typeface="Verdana"/>
                <a:cs typeface="Verdana"/>
              </a:rPr>
              <a:t>Major </a:t>
            </a:r>
            <a:r>
              <a:rPr sz="1000" spc="5" dirty="0">
                <a:latin typeface="Verdana"/>
                <a:cs typeface="Verdana"/>
              </a:rPr>
              <a:t>&amp;</a:t>
            </a:r>
            <a:r>
              <a:rPr sz="1000" spc="-12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Records: </a:t>
            </a:r>
            <a:r>
              <a:rPr sz="1000" spc="-15" dirty="0">
                <a:latin typeface="Verdana"/>
                <a:cs typeface="Verdana"/>
              </a:rPr>
              <a:t> </a:t>
            </a:r>
            <a:r>
              <a:rPr sz="1000" u="sng" dirty="0">
                <a:latin typeface="Verdana"/>
                <a:cs typeface="Verdana"/>
              </a:rPr>
              <a:t> 	</a:t>
            </a:r>
            <a:endParaRPr sz="100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4215130" algn="l"/>
              </a:tabLst>
            </a:pPr>
            <a:r>
              <a:rPr sz="1000" spc="10" dirty="0">
                <a:latin typeface="Verdana"/>
                <a:cs typeface="Verdana"/>
              </a:rPr>
              <a:t>Who </a:t>
            </a:r>
            <a:r>
              <a:rPr sz="1000" dirty="0">
                <a:latin typeface="Verdana"/>
                <a:cs typeface="Verdana"/>
              </a:rPr>
              <a:t>has </a:t>
            </a:r>
            <a:r>
              <a:rPr sz="1000" spc="5" dirty="0">
                <a:latin typeface="Verdana"/>
                <a:cs typeface="Verdana"/>
              </a:rPr>
              <a:t>telephoned this</a:t>
            </a:r>
            <a:r>
              <a:rPr sz="1000" spc="-200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person: </a:t>
            </a:r>
            <a:r>
              <a:rPr sz="1000" spc="-10" dirty="0">
                <a:latin typeface="Verdana"/>
                <a:cs typeface="Verdana"/>
              </a:rPr>
              <a:t> </a:t>
            </a:r>
            <a:r>
              <a:rPr sz="1000" u="sng" dirty="0">
                <a:latin typeface="Verdana"/>
                <a:cs typeface="Verdana"/>
              </a:rPr>
              <a:t> 	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728464" y="4434585"/>
            <a:ext cx="4301490" cy="1859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10" dirty="0">
                <a:latin typeface="Verdana"/>
                <a:cs typeface="Verdana"/>
              </a:rPr>
              <a:t>Who </a:t>
            </a:r>
            <a:r>
              <a:rPr sz="1000" dirty="0">
                <a:latin typeface="Verdana"/>
                <a:cs typeface="Verdana"/>
              </a:rPr>
              <a:t>has paid </a:t>
            </a:r>
            <a:r>
              <a:rPr sz="1000" spc="5" dirty="0">
                <a:latin typeface="Verdana"/>
                <a:cs typeface="Verdana"/>
              </a:rPr>
              <a:t>this </a:t>
            </a:r>
            <a:r>
              <a:rPr sz="1000" dirty="0">
                <a:latin typeface="Verdana"/>
                <a:cs typeface="Verdana"/>
              </a:rPr>
              <a:t>person </a:t>
            </a:r>
            <a:r>
              <a:rPr sz="1000" spc="5" dirty="0">
                <a:latin typeface="Verdana"/>
                <a:cs typeface="Verdana"/>
              </a:rPr>
              <a:t>in three months</a:t>
            </a:r>
            <a:r>
              <a:rPr sz="1000" spc="-22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period:</a:t>
            </a:r>
            <a:endParaRPr sz="1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  <a:tabLst>
                <a:tab pos="4274185" algn="l"/>
              </a:tabLst>
            </a:pPr>
            <a:r>
              <a:rPr sz="1000" u="sng" dirty="0">
                <a:latin typeface="Verdana"/>
                <a:cs typeface="Verdana"/>
              </a:rPr>
              <a:t> 	</a:t>
            </a:r>
            <a:endParaRPr sz="1000">
              <a:latin typeface="Verdana"/>
              <a:cs typeface="Verdana"/>
            </a:endParaRPr>
          </a:p>
          <a:p>
            <a:pPr marL="12700" marR="5080">
              <a:lnSpc>
                <a:spcPct val="270200"/>
              </a:lnSpc>
              <a:spcBef>
                <a:spcPts val="955"/>
              </a:spcBef>
              <a:tabLst>
                <a:tab pos="4251325" algn="l"/>
                <a:tab pos="4288155" algn="l"/>
              </a:tabLst>
            </a:pPr>
            <a:r>
              <a:rPr sz="1000" spc="5" dirty="0">
                <a:latin typeface="Verdana"/>
                <a:cs typeface="Verdana"/>
              </a:rPr>
              <a:t>Wire</a:t>
            </a:r>
            <a:r>
              <a:rPr sz="1000" spc="-80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Transfers:  </a:t>
            </a:r>
            <a:r>
              <a:rPr sz="1000" spc="-60" dirty="0">
                <a:latin typeface="Verdana"/>
                <a:cs typeface="Verdana"/>
              </a:rPr>
              <a:t> </a:t>
            </a:r>
            <a:r>
              <a:rPr sz="1000" u="sng" dirty="0">
                <a:latin typeface="Verdana"/>
                <a:cs typeface="Verdana"/>
              </a:rPr>
              <a:t> 		</a:t>
            </a:r>
            <a:r>
              <a:rPr sz="1000" dirty="0">
                <a:latin typeface="Verdana"/>
                <a:cs typeface="Verdana"/>
              </a:rPr>
              <a:t> </a:t>
            </a:r>
            <a:r>
              <a:rPr sz="1000" spc="5" dirty="0">
                <a:latin typeface="Verdana"/>
                <a:cs typeface="Verdana"/>
              </a:rPr>
              <a:t>                                                            </a:t>
            </a:r>
            <a:r>
              <a:rPr sz="1000" spc="50" dirty="0">
                <a:latin typeface="Verdana"/>
                <a:cs typeface="Verdana"/>
              </a:rPr>
              <a:t> </a:t>
            </a:r>
            <a:r>
              <a:rPr sz="1000" spc="5" dirty="0">
                <a:latin typeface="Verdana"/>
                <a:cs typeface="Verdana"/>
              </a:rPr>
              <a:t>Account</a:t>
            </a:r>
            <a:r>
              <a:rPr sz="1000" spc="-10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Numbers: </a:t>
            </a:r>
            <a:r>
              <a:rPr sz="1000" spc="-10" dirty="0">
                <a:latin typeface="Verdana"/>
                <a:cs typeface="Verdana"/>
              </a:rPr>
              <a:t> </a:t>
            </a:r>
            <a:r>
              <a:rPr sz="1000" u="sng" dirty="0">
                <a:latin typeface="Verdana"/>
                <a:cs typeface="Verdana"/>
              </a:rPr>
              <a:t> 	</a:t>
            </a:r>
            <a:endParaRPr sz="1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tabLst>
                <a:tab pos="4274185" algn="l"/>
              </a:tabLst>
            </a:pPr>
            <a:r>
              <a:rPr sz="1000" u="sng" dirty="0">
                <a:latin typeface="Verdana"/>
                <a:cs typeface="Verdana"/>
              </a:rPr>
              <a:t> 	</a:t>
            </a:r>
            <a:endParaRPr sz="10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7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4266565" algn="l"/>
              </a:tabLst>
            </a:pPr>
            <a:r>
              <a:rPr sz="1000" dirty="0">
                <a:latin typeface="Verdana"/>
                <a:cs typeface="Verdana"/>
              </a:rPr>
              <a:t>Balance: </a:t>
            </a:r>
            <a:r>
              <a:rPr sz="1000" spc="-35" dirty="0">
                <a:latin typeface="Verdana"/>
                <a:cs typeface="Verdana"/>
              </a:rPr>
              <a:t> </a:t>
            </a:r>
            <a:r>
              <a:rPr sz="1000" u="sng" dirty="0">
                <a:latin typeface="Verdana"/>
                <a:cs typeface="Verdana"/>
              </a:rPr>
              <a:t> 	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4572000" y="533400"/>
            <a:ext cx="0" cy="6019800"/>
          </a:xfrm>
          <a:custGeom>
            <a:avLst/>
            <a:gdLst/>
            <a:ahLst/>
            <a:cxnLst/>
            <a:rect l="l" t="t" r="r" b="b"/>
            <a:pathLst>
              <a:path h="6019800">
                <a:moveTo>
                  <a:pt x="0" y="0"/>
                </a:moveTo>
                <a:lnTo>
                  <a:pt x="0" y="6019800"/>
                </a:lnTo>
              </a:path>
            </a:pathLst>
          </a:custGeom>
          <a:ln w="9525">
            <a:solidFill>
              <a:srgbClr val="5C71B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67639" y="1923978"/>
            <a:ext cx="4221480" cy="0"/>
          </a:xfrm>
          <a:custGeom>
            <a:avLst/>
            <a:gdLst/>
            <a:ahLst/>
            <a:cxnLst/>
            <a:rect l="l" t="t" r="r" b="b"/>
            <a:pathLst>
              <a:path w="4221480">
                <a:moveTo>
                  <a:pt x="0" y="0"/>
                </a:moveTo>
                <a:lnTo>
                  <a:pt x="4221003" y="0"/>
                </a:lnTo>
              </a:path>
            </a:pathLst>
          </a:custGeom>
          <a:ln w="75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741164" y="2152578"/>
            <a:ext cx="4221480" cy="0"/>
          </a:xfrm>
          <a:custGeom>
            <a:avLst/>
            <a:gdLst/>
            <a:ahLst/>
            <a:cxnLst/>
            <a:rect l="l" t="t" r="r" b="b"/>
            <a:pathLst>
              <a:path w="4221480">
                <a:moveTo>
                  <a:pt x="0" y="0"/>
                </a:moveTo>
                <a:lnTo>
                  <a:pt x="4221003" y="0"/>
                </a:lnTo>
              </a:path>
            </a:pathLst>
          </a:custGeom>
          <a:ln w="75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741164" y="2304978"/>
            <a:ext cx="4221480" cy="0"/>
          </a:xfrm>
          <a:custGeom>
            <a:avLst/>
            <a:gdLst/>
            <a:ahLst/>
            <a:cxnLst/>
            <a:rect l="l" t="t" r="r" b="b"/>
            <a:pathLst>
              <a:path w="4221480">
                <a:moveTo>
                  <a:pt x="0" y="0"/>
                </a:moveTo>
                <a:lnTo>
                  <a:pt x="4221003" y="0"/>
                </a:lnTo>
              </a:path>
            </a:pathLst>
          </a:custGeom>
          <a:ln w="75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741164" y="2716839"/>
            <a:ext cx="4221480" cy="0"/>
          </a:xfrm>
          <a:custGeom>
            <a:avLst/>
            <a:gdLst/>
            <a:ahLst/>
            <a:cxnLst/>
            <a:rect l="l" t="t" r="r" b="b"/>
            <a:pathLst>
              <a:path w="4221480">
                <a:moveTo>
                  <a:pt x="0" y="0"/>
                </a:moveTo>
                <a:lnTo>
                  <a:pt x="4221003" y="0"/>
                </a:lnTo>
              </a:path>
            </a:pathLst>
          </a:custGeom>
          <a:ln w="75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741164" y="3677213"/>
            <a:ext cx="4221480" cy="0"/>
          </a:xfrm>
          <a:custGeom>
            <a:avLst/>
            <a:gdLst/>
            <a:ahLst/>
            <a:cxnLst/>
            <a:rect l="l" t="t" r="r" b="b"/>
            <a:pathLst>
              <a:path w="4221480">
                <a:moveTo>
                  <a:pt x="0" y="0"/>
                </a:moveTo>
                <a:lnTo>
                  <a:pt x="4221003" y="0"/>
                </a:lnTo>
              </a:path>
            </a:pathLst>
          </a:custGeom>
          <a:ln w="75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741164" y="4165147"/>
            <a:ext cx="4221480" cy="0"/>
          </a:xfrm>
          <a:custGeom>
            <a:avLst/>
            <a:gdLst/>
            <a:ahLst/>
            <a:cxnLst/>
            <a:rect l="l" t="t" r="r" b="b"/>
            <a:pathLst>
              <a:path w="4221480">
                <a:moveTo>
                  <a:pt x="0" y="0"/>
                </a:moveTo>
                <a:lnTo>
                  <a:pt x="4221003" y="0"/>
                </a:lnTo>
              </a:path>
            </a:pathLst>
          </a:custGeom>
          <a:ln w="75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741164" y="4348027"/>
            <a:ext cx="4221480" cy="0"/>
          </a:xfrm>
          <a:custGeom>
            <a:avLst/>
            <a:gdLst/>
            <a:ahLst/>
            <a:cxnLst/>
            <a:rect l="l" t="t" r="r" b="b"/>
            <a:pathLst>
              <a:path w="4221480">
                <a:moveTo>
                  <a:pt x="0" y="0"/>
                </a:moveTo>
                <a:lnTo>
                  <a:pt x="4221003" y="0"/>
                </a:lnTo>
              </a:path>
            </a:pathLst>
          </a:custGeom>
          <a:ln w="75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741164" y="4912288"/>
            <a:ext cx="4221480" cy="0"/>
          </a:xfrm>
          <a:custGeom>
            <a:avLst/>
            <a:gdLst/>
            <a:ahLst/>
            <a:cxnLst/>
            <a:rect l="l" t="t" r="r" b="b"/>
            <a:pathLst>
              <a:path w="4221480">
                <a:moveTo>
                  <a:pt x="0" y="0"/>
                </a:moveTo>
                <a:lnTo>
                  <a:pt x="4221003" y="0"/>
                </a:lnTo>
              </a:path>
            </a:pathLst>
          </a:custGeom>
          <a:ln w="75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741164" y="5064688"/>
            <a:ext cx="4221480" cy="0"/>
          </a:xfrm>
          <a:custGeom>
            <a:avLst/>
            <a:gdLst/>
            <a:ahLst/>
            <a:cxnLst/>
            <a:rect l="l" t="t" r="r" b="b"/>
            <a:pathLst>
              <a:path w="4221480">
                <a:moveTo>
                  <a:pt x="0" y="0"/>
                </a:moveTo>
                <a:lnTo>
                  <a:pt x="4221003" y="0"/>
                </a:lnTo>
              </a:path>
            </a:pathLst>
          </a:custGeom>
          <a:ln w="75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741164" y="5476422"/>
            <a:ext cx="4221480" cy="0"/>
          </a:xfrm>
          <a:custGeom>
            <a:avLst/>
            <a:gdLst/>
            <a:ahLst/>
            <a:cxnLst/>
            <a:rect l="l" t="t" r="r" b="b"/>
            <a:pathLst>
              <a:path w="4221480">
                <a:moveTo>
                  <a:pt x="0" y="0"/>
                </a:moveTo>
                <a:lnTo>
                  <a:pt x="4221003" y="0"/>
                </a:lnTo>
              </a:path>
            </a:pathLst>
          </a:custGeom>
          <a:ln w="75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741164" y="6040668"/>
            <a:ext cx="4221480" cy="0"/>
          </a:xfrm>
          <a:custGeom>
            <a:avLst/>
            <a:gdLst/>
            <a:ahLst/>
            <a:cxnLst/>
            <a:rect l="l" t="t" r="r" b="b"/>
            <a:pathLst>
              <a:path w="4221480">
                <a:moveTo>
                  <a:pt x="0" y="0"/>
                </a:moveTo>
                <a:lnTo>
                  <a:pt x="4220906" y="0"/>
                </a:lnTo>
              </a:path>
            </a:pathLst>
          </a:custGeom>
          <a:ln w="757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368295" y="0"/>
            <a:ext cx="4410456" cy="6553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278879" y="0"/>
            <a:ext cx="588264" cy="65532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604">
              <a:lnSpc>
                <a:spcPct val="100000"/>
              </a:lnSpc>
            </a:pPr>
            <a:r>
              <a:rPr spc="-5" dirty="0"/>
              <a:t>Intelligence</a:t>
            </a:r>
            <a:r>
              <a:rPr spc="-50" dirty="0"/>
              <a:t> </a:t>
            </a:r>
            <a:r>
              <a:rPr spc="10" dirty="0"/>
              <a:t>Report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54939" y="501141"/>
            <a:ext cx="2541905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5" dirty="0">
                <a:latin typeface="Verdana"/>
                <a:cs typeface="Verdana"/>
              </a:rPr>
              <a:t>Other </a:t>
            </a:r>
            <a:r>
              <a:rPr sz="1000" dirty="0">
                <a:latin typeface="Verdana"/>
                <a:cs typeface="Verdana"/>
              </a:rPr>
              <a:t>Records / Names </a:t>
            </a:r>
            <a:r>
              <a:rPr sz="1000" spc="5" dirty="0">
                <a:latin typeface="Verdana"/>
                <a:cs typeface="Verdana"/>
              </a:rPr>
              <a:t>Linked to</a:t>
            </a:r>
            <a:r>
              <a:rPr sz="1000" spc="-185" dirty="0">
                <a:latin typeface="Verdana"/>
                <a:cs typeface="Verdana"/>
              </a:rPr>
              <a:t> </a:t>
            </a:r>
            <a:r>
              <a:rPr sz="1000" spc="5" dirty="0">
                <a:latin typeface="Verdana"/>
                <a:cs typeface="Verdana"/>
              </a:rPr>
              <a:t>SS#: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54939" y="1294003"/>
            <a:ext cx="1901825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latin typeface="Verdana"/>
                <a:cs typeface="Verdana"/>
              </a:rPr>
              <a:t>Addresses </a:t>
            </a:r>
            <a:r>
              <a:rPr sz="1000" spc="5" dirty="0">
                <a:latin typeface="Verdana"/>
                <a:cs typeface="Verdana"/>
              </a:rPr>
              <a:t>Linked to</a:t>
            </a:r>
            <a:r>
              <a:rPr sz="1000" spc="-9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Subject: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4939" y="2086736"/>
            <a:ext cx="1911350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latin typeface="Verdana"/>
                <a:cs typeface="Verdana"/>
              </a:rPr>
              <a:t>Possible Property</a:t>
            </a:r>
            <a:r>
              <a:rPr sz="1000" spc="-50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Ownership: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54939" y="2879597"/>
            <a:ext cx="1864360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5" dirty="0">
                <a:latin typeface="Verdana"/>
                <a:cs typeface="Verdana"/>
              </a:rPr>
              <a:t>Fictitious </a:t>
            </a:r>
            <a:r>
              <a:rPr sz="1000" dirty="0">
                <a:latin typeface="Verdana"/>
                <a:cs typeface="Verdana"/>
              </a:rPr>
              <a:t>Names</a:t>
            </a:r>
            <a:r>
              <a:rPr sz="1000" spc="-160" dirty="0">
                <a:latin typeface="Verdana"/>
                <a:cs typeface="Verdana"/>
              </a:rPr>
              <a:t> </a:t>
            </a:r>
            <a:r>
              <a:rPr sz="1000" spc="5" dirty="0">
                <a:latin typeface="Verdana"/>
                <a:cs typeface="Verdana"/>
              </a:rPr>
              <a:t>Ownership: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54939" y="3519932"/>
            <a:ext cx="1676400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latin typeface="Verdana"/>
                <a:cs typeface="Verdana"/>
              </a:rPr>
              <a:t>Possible UCC Lien</a:t>
            </a:r>
            <a:r>
              <a:rPr sz="1000" spc="-65" dirty="0">
                <a:latin typeface="Verdana"/>
                <a:cs typeface="Verdana"/>
              </a:rPr>
              <a:t> </a:t>
            </a:r>
            <a:r>
              <a:rPr sz="1000" spc="5" dirty="0">
                <a:latin typeface="Verdana"/>
                <a:cs typeface="Verdana"/>
              </a:rPr>
              <a:t>Filings: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54939" y="4160266"/>
            <a:ext cx="1993900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latin typeface="Verdana"/>
                <a:cs typeface="Verdana"/>
              </a:rPr>
              <a:t>Possible Professional</a:t>
            </a:r>
            <a:r>
              <a:rPr sz="1000" spc="-105" dirty="0">
                <a:latin typeface="Verdana"/>
                <a:cs typeface="Verdana"/>
              </a:rPr>
              <a:t> </a:t>
            </a:r>
            <a:r>
              <a:rPr sz="1000" spc="5" dirty="0">
                <a:latin typeface="Verdana"/>
                <a:cs typeface="Verdana"/>
              </a:rPr>
              <a:t>Licenses: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54939" y="4800727"/>
            <a:ext cx="1314450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latin typeface="Verdana"/>
                <a:cs typeface="Verdana"/>
              </a:rPr>
              <a:t>Possible</a:t>
            </a:r>
            <a:r>
              <a:rPr sz="1000" spc="-5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Employers: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54939" y="5441060"/>
            <a:ext cx="2580640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latin typeface="Verdana"/>
                <a:cs typeface="Verdana"/>
              </a:rPr>
              <a:t>Telephone </a:t>
            </a:r>
            <a:r>
              <a:rPr sz="1000" spc="5" dirty="0">
                <a:latin typeface="Verdana"/>
                <a:cs typeface="Verdana"/>
              </a:rPr>
              <a:t>Listings </a:t>
            </a:r>
            <a:r>
              <a:rPr sz="1000" spc="-5" dirty="0">
                <a:latin typeface="Verdana"/>
                <a:cs typeface="Verdana"/>
              </a:rPr>
              <a:t>for </a:t>
            </a:r>
            <a:r>
              <a:rPr sz="1000" dirty="0">
                <a:latin typeface="Verdana"/>
                <a:cs typeface="Verdana"/>
              </a:rPr>
              <a:t>Subject</a:t>
            </a:r>
            <a:r>
              <a:rPr sz="1000" spc="-7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Address: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728464" y="501141"/>
            <a:ext cx="711200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Verdana"/>
                <a:cs typeface="Verdana"/>
              </a:rPr>
              <a:t>Ma</a:t>
            </a:r>
            <a:r>
              <a:rPr sz="1000" dirty="0">
                <a:latin typeface="Verdana"/>
                <a:cs typeface="Verdana"/>
              </a:rPr>
              <a:t>rr</a:t>
            </a:r>
            <a:r>
              <a:rPr sz="1000" spc="10" dirty="0">
                <a:latin typeface="Verdana"/>
                <a:cs typeface="Verdana"/>
              </a:rPr>
              <a:t>i</a:t>
            </a:r>
            <a:r>
              <a:rPr sz="1000" spc="-10" dirty="0">
                <a:latin typeface="Verdana"/>
                <a:cs typeface="Verdana"/>
              </a:rPr>
              <a:t>a</a:t>
            </a:r>
            <a:r>
              <a:rPr sz="1000" dirty="0">
                <a:latin typeface="Verdana"/>
                <a:cs typeface="Verdana"/>
              </a:rPr>
              <a:t>ges: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28464" y="1141603"/>
            <a:ext cx="1896110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latin typeface="Verdana"/>
                <a:cs typeface="Verdana"/>
              </a:rPr>
              <a:t>Possible Credit Card</a:t>
            </a:r>
            <a:r>
              <a:rPr sz="1000" spc="-85" dirty="0">
                <a:latin typeface="Verdana"/>
                <a:cs typeface="Verdana"/>
              </a:rPr>
              <a:t> </a:t>
            </a:r>
            <a:r>
              <a:rPr sz="1000" spc="5" dirty="0">
                <a:latin typeface="Verdana"/>
                <a:cs typeface="Verdana"/>
              </a:rPr>
              <a:t>Activity: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728464" y="1781936"/>
            <a:ext cx="1911985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latin typeface="Verdana"/>
                <a:cs typeface="Verdana"/>
              </a:rPr>
              <a:t>Possible Property</a:t>
            </a:r>
            <a:r>
              <a:rPr sz="1000" spc="-4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Ownership: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728464" y="2574797"/>
            <a:ext cx="1226820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latin typeface="Verdana"/>
                <a:cs typeface="Verdana"/>
              </a:rPr>
              <a:t>Possible</a:t>
            </a:r>
            <a:r>
              <a:rPr sz="1000" spc="-50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Relatives: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728464" y="3215132"/>
            <a:ext cx="1450975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latin typeface="Verdana"/>
                <a:cs typeface="Verdana"/>
              </a:rPr>
              <a:t>Possible</a:t>
            </a:r>
            <a:r>
              <a:rPr sz="1000" spc="-65" dirty="0">
                <a:latin typeface="Verdana"/>
                <a:cs typeface="Verdana"/>
              </a:rPr>
              <a:t> </a:t>
            </a:r>
            <a:r>
              <a:rPr sz="1000" spc="5" dirty="0">
                <a:latin typeface="Verdana"/>
                <a:cs typeface="Verdana"/>
              </a:rPr>
              <a:t>Investments: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728464" y="4266945"/>
            <a:ext cx="1652270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latin typeface="Verdana"/>
                <a:cs typeface="Verdana"/>
              </a:rPr>
              <a:t>Possible Corporate</a:t>
            </a:r>
            <a:r>
              <a:rPr sz="1000" spc="-5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Links: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728464" y="4907407"/>
            <a:ext cx="3585845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latin typeface="Verdana"/>
                <a:cs typeface="Verdana"/>
              </a:rPr>
              <a:t>Neighbor </a:t>
            </a:r>
            <a:r>
              <a:rPr sz="1000" spc="5" dirty="0">
                <a:latin typeface="Verdana"/>
                <a:cs typeface="Verdana"/>
              </a:rPr>
              <a:t>Listing </a:t>
            </a:r>
            <a:r>
              <a:rPr sz="1000" spc="-5" dirty="0">
                <a:latin typeface="Verdana"/>
                <a:cs typeface="Verdana"/>
              </a:rPr>
              <a:t>of </a:t>
            </a:r>
            <a:r>
              <a:rPr sz="1000" dirty="0">
                <a:latin typeface="Verdana"/>
                <a:cs typeface="Verdana"/>
              </a:rPr>
              <a:t>Subject Addresses </a:t>
            </a:r>
            <a:r>
              <a:rPr sz="1000" spc="-5" dirty="0">
                <a:latin typeface="Verdana"/>
                <a:cs typeface="Verdana"/>
              </a:rPr>
              <a:t>for </a:t>
            </a:r>
            <a:r>
              <a:rPr sz="1000" spc="5" dirty="0">
                <a:latin typeface="Verdana"/>
                <a:cs typeface="Verdana"/>
              </a:rPr>
              <a:t>Area</a:t>
            </a:r>
            <a:r>
              <a:rPr sz="1000" spc="-10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Canvas: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728464" y="5547766"/>
            <a:ext cx="1673860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latin typeface="Verdana"/>
                <a:cs typeface="Verdana"/>
              </a:rPr>
              <a:t>Possible Criminal</a:t>
            </a:r>
            <a:r>
              <a:rPr sz="1000" spc="-105" dirty="0">
                <a:latin typeface="Verdana"/>
                <a:cs typeface="Verdana"/>
              </a:rPr>
              <a:t> </a:t>
            </a:r>
            <a:r>
              <a:rPr sz="1000" spc="5" dirty="0">
                <a:latin typeface="Verdana"/>
                <a:cs typeface="Verdana"/>
              </a:rPr>
              <a:t>History: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4572000" y="533400"/>
            <a:ext cx="0" cy="6019800"/>
          </a:xfrm>
          <a:custGeom>
            <a:avLst/>
            <a:gdLst/>
            <a:ahLst/>
            <a:cxnLst/>
            <a:rect l="l" t="t" r="r" b="b"/>
            <a:pathLst>
              <a:path h="6019800">
                <a:moveTo>
                  <a:pt x="0" y="0"/>
                </a:moveTo>
                <a:lnTo>
                  <a:pt x="0" y="6019800"/>
                </a:lnTo>
              </a:path>
            </a:pathLst>
          </a:custGeom>
          <a:ln w="9525">
            <a:solidFill>
              <a:srgbClr val="5C71B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67639" y="795583"/>
            <a:ext cx="4221480" cy="0"/>
          </a:xfrm>
          <a:custGeom>
            <a:avLst/>
            <a:gdLst/>
            <a:ahLst/>
            <a:cxnLst/>
            <a:rect l="l" t="t" r="r" b="b"/>
            <a:pathLst>
              <a:path w="4221480">
                <a:moveTo>
                  <a:pt x="0" y="0"/>
                </a:moveTo>
                <a:lnTo>
                  <a:pt x="4221003" y="0"/>
                </a:lnTo>
              </a:path>
            </a:pathLst>
          </a:custGeom>
          <a:ln w="75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741164" y="795583"/>
            <a:ext cx="4221480" cy="0"/>
          </a:xfrm>
          <a:custGeom>
            <a:avLst/>
            <a:gdLst/>
            <a:ahLst/>
            <a:cxnLst/>
            <a:rect l="l" t="t" r="r" b="b"/>
            <a:pathLst>
              <a:path w="4221480">
                <a:moveTo>
                  <a:pt x="0" y="0"/>
                </a:moveTo>
                <a:lnTo>
                  <a:pt x="4221003" y="0"/>
                </a:lnTo>
              </a:path>
            </a:pathLst>
          </a:custGeom>
          <a:ln w="75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67639" y="978463"/>
            <a:ext cx="4221480" cy="0"/>
          </a:xfrm>
          <a:custGeom>
            <a:avLst/>
            <a:gdLst/>
            <a:ahLst/>
            <a:cxnLst/>
            <a:rect l="l" t="t" r="r" b="b"/>
            <a:pathLst>
              <a:path w="4221480">
                <a:moveTo>
                  <a:pt x="0" y="0"/>
                </a:moveTo>
                <a:lnTo>
                  <a:pt x="4221003" y="0"/>
                </a:lnTo>
              </a:path>
            </a:pathLst>
          </a:custGeom>
          <a:ln w="75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741164" y="978463"/>
            <a:ext cx="4221480" cy="0"/>
          </a:xfrm>
          <a:custGeom>
            <a:avLst/>
            <a:gdLst/>
            <a:ahLst/>
            <a:cxnLst/>
            <a:rect l="l" t="t" r="r" b="b"/>
            <a:pathLst>
              <a:path w="4221480">
                <a:moveTo>
                  <a:pt x="0" y="0"/>
                </a:moveTo>
                <a:lnTo>
                  <a:pt x="4221003" y="0"/>
                </a:lnTo>
              </a:path>
            </a:pathLst>
          </a:custGeom>
          <a:ln w="75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67639" y="1131280"/>
            <a:ext cx="4221480" cy="0"/>
          </a:xfrm>
          <a:custGeom>
            <a:avLst/>
            <a:gdLst/>
            <a:ahLst/>
            <a:cxnLst/>
            <a:rect l="l" t="t" r="r" b="b"/>
            <a:pathLst>
              <a:path w="4221480">
                <a:moveTo>
                  <a:pt x="0" y="0"/>
                </a:moveTo>
                <a:lnTo>
                  <a:pt x="4220906" y="0"/>
                </a:lnTo>
              </a:path>
            </a:pathLst>
          </a:custGeom>
          <a:ln w="757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4741164" y="1436045"/>
            <a:ext cx="4221480" cy="0"/>
          </a:xfrm>
          <a:custGeom>
            <a:avLst/>
            <a:gdLst/>
            <a:ahLst/>
            <a:cxnLst/>
            <a:rect l="l" t="t" r="r" b="b"/>
            <a:pathLst>
              <a:path w="4221480">
                <a:moveTo>
                  <a:pt x="0" y="0"/>
                </a:moveTo>
                <a:lnTo>
                  <a:pt x="4221003" y="0"/>
                </a:lnTo>
              </a:path>
            </a:pathLst>
          </a:custGeom>
          <a:ln w="75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67639" y="1588445"/>
            <a:ext cx="4221480" cy="0"/>
          </a:xfrm>
          <a:custGeom>
            <a:avLst/>
            <a:gdLst/>
            <a:ahLst/>
            <a:cxnLst/>
            <a:rect l="l" t="t" r="r" b="b"/>
            <a:pathLst>
              <a:path w="4221480">
                <a:moveTo>
                  <a:pt x="0" y="0"/>
                </a:moveTo>
                <a:lnTo>
                  <a:pt x="4221003" y="0"/>
                </a:lnTo>
              </a:path>
            </a:pathLst>
          </a:custGeom>
          <a:ln w="75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741164" y="1618925"/>
            <a:ext cx="4221480" cy="0"/>
          </a:xfrm>
          <a:custGeom>
            <a:avLst/>
            <a:gdLst/>
            <a:ahLst/>
            <a:cxnLst/>
            <a:rect l="l" t="t" r="r" b="b"/>
            <a:pathLst>
              <a:path w="4221480">
                <a:moveTo>
                  <a:pt x="0" y="0"/>
                </a:moveTo>
                <a:lnTo>
                  <a:pt x="4221003" y="0"/>
                </a:lnTo>
              </a:path>
            </a:pathLst>
          </a:custGeom>
          <a:ln w="75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67639" y="1771325"/>
            <a:ext cx="4221480" cy="0"/>
          </a:xfrm>
          <a:custGeom>
            <a:avLst/>
            <a:gdLst/>
            <a:ahLst/>
            <a:cxnLst/>
            <a:rect l="l" t="t" r="r" b="b"/>
            <a:pathLst>
              <a:path w="4221480">
                <a:moveTo>
                  <a:pt x="0" y="0"/>
                </a:moveTo>
                <a:lnTo>
                  <a:pt x="4221003" y="0"/>
                </a:lnTo>
              </a:path>
            </a:pathLst>
          </a:custGeom>
          <a:ln w="75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67639" y="1923978"/>
            <a:ext cx="4221480" cy="0"/>
          </a:xfrm>
          <a:custGeom>
            <a:avLst/>
            <a:gdLst/>
            <a:ahLst/>
            <a:cxnLst/>
            <a:rect l="l" t="t" r="r" b="b"/>
            <a:pathLst>
              <a:path w="4221480">
                <a:moveTo>
                  <a:pt x="0" y="0"/>
                </a:moveTo>
                <a:lnTo>
                  <a:pt x="4221003" y="0"/>
                </a:lnTo>
              </a:path>
            </a:pathLst>
          </a:custGeom>
          <a:ln w="75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4741164" y="2076378"/>
            <a:ext cx="4221480" cy="0"/>
          </a:xfrm>
          <a:custGeom>
            <a:avLst/>
            <a:gdLst/>
            <a:ahLst/>
            <a:cxnLst/>
            <a:rect l="l" t="t" r="r" b="b"/>
            <a:pathLst>
              <a:path w="4221480">
                <a:moveTo>
                  <a:pt x="0" y="0"/>
                </a:moveTo>
                <a:lnTo>
                  <a:pt x="4221003" y="0"/>
                </a:lnTo>
              </a:path>
            </a:pathLst>
          </a:custGeom>
          <a:ln w="75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4741164" y="2259258"/>
            <a:ext cx="4221480" cy="0"/>
          </a:xfrm>
          <a:custGeom>
            <a:avLst/>
            <a:gdLst/>
            <a:ahLst/>
            <a:cxnLst/>
            <a:rect l="l" t="t" r="r" b="b"/>
            <a:pathLst>
              <a:path w="4221480">
                <a:moveTo>
                  <a:pt x="0" y="0"/>
                </a:moveTo>
                <a:lnTo>
                  <a:pt x="4221003" y="0"/>
                </a:lnTo>
              </a:path>
            </a:pathLst>
          </a:custGeom>
          <a:ln w="75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67639" y="2381178"/>
            <a:ext cx="4221480" cy="0"/>
          </a:xfrm>
          <a:custGeom>
            <a:avLst/>
            <a:gdLst/>
            <a:ahLst/>
            <a:cxnLst/>
            <a:rect l="l" t="t" r="r" b="b"/>
            <a:pathLst>
              <a:path w="4221480">
                <a:moveTo>
                  <a:pt x="0" y="0"/>
                </a:moveTo>
                <a:lnTo>
                  <a:pt x="4221003" y="0"/>
                </a:lnTo>
              </a:path>
            </a:pathLst>
          </a:custGeom>
          <a:ln w="75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741164" y="2411658"/>
            <a:ext cx="4221480" cy="0"/>
          </a:xfrm>
          <a:custGeom>
            <a:avLst/>
            <a:gdLst/>
            <a:ahLst/>
            <a:cxnLst/>
            <a:rect l="l" t="t" r="r" b="b"/>
            <a:pathLst>
              <a:path w="4221480">
                <a:moveTo>
                  <a:pt x="0" y="0"/>
                </a:moveTo>
                <a:lnTo>
                  <a:pt x="4221003" y="0"/>
                </a:lnTo>
              </a:path>
            </a:pathLst>
          </a:custGeom>
          <a:ln w="75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67639" y="2564475"/>
            <a:ext cx="4221480" cy="0"/>
          </a:xfrm>
          <a:custGeom>
            <a:avLst/>
            <a:gdLst/>
            <a:ahLst/>
            <a:cxnLst/>
            <a:rect l="l" t="t" r="r" b="b"/>
            <a:pathLst>
              <a:path w="4221480">
                <a:moveTo>
                  <a:pt x="0" y="0"/>
                </a:moveTo>
                <a:lnTo>
                  <a:pt x="4220906" y="0"/>
                </a:lnTo>
              </a:path>
            </a:pathLst>
          </a:custGeom>
          <a:ln w="757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67639" y="2716839"/>
            <a:ext cx="4221480" cy="0"/>
          </a:xfrm>
          <a:custGeom>
            <a:avLst/>
            <a:gdLst/>
            <a:ahLst/>
            <a:cxnLst/>
            <a:rect l="l" t="t" r="r" b="b"/>
            <a:pathLst>
              <a:path w="4221480">
                <a:moveTo>
                  <a:pt x="0" y="0"/>
                </a:moveTo>
                <a:lnTo>
                  <a:pt x="4221003" y="0"/>
                </a:lnTo>
              </a:path>
            </a:pathLst>
          </a:custGeom>
          <a:ln w="75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741164" y="2869239"/>
            <a:ext cx="4221480" cy="0"/>
          </a:xfrm>
          <a:custGeom>
            <a:avLst/>
            <a:gdLst/>
            <a:ahLst/>
            <a:cxnLst/>
            <a:rect l="l" t="t" r="r" b="b"/>
            <a:pathLst>
              <a:path w="4221480">
                <a:moveTo>
                  <a:pt x="0" y="0"/>
                </a:moveTo>
                <a:lnTo>
                  <a:pt x="4221003" y="0"/>
                </a:lnTo>
              </a:path>
            </a:pathLst>
          </a:custGeom>
          <a:ln w="75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741164" y="3052120"/>
            <a:ext cx="4221480" cy="0"/>
          </a:xfrm>
          <a:custGeom>
            <a:avLst/>
            <a:gdLst/>
            <a:ahLst/>
            <a:cxnLst/>
            <a:rect l="l" t="t" r="r" b="b"/>
            <a:pathLst>
              <a:path w="4221480">
                <a:moveTo>
                  <a:pt x="0" y="0"/>
                </a:moveTo>
                <a:lnTo>
                  <a:pt x="4221003" y="0"/>
                </a:lnTo>
              </a:path>
            </a:pathLst>
          </a:custGeom>
          <a:ln w="75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67639" y="3174039"/>
            <a:ext cx="4221480" cy="0"/>
          </a:xfrm>
          <a:custGeom>
            <a:avLst/>
            <a:gdLst/>
            <a:ahLst/>
            <a:cxnLst/>
            <a:rect l="l" t="t" r="r" b="b"/>
            <a:pathLst>
              <a:path w="4221480">
                <a:moveTo>
                  <a:pt x="0" y="0"/>
                </a:moveTo>
                <a:lnTo>
                  <a:pt x="4221003" y="0"/>
                </a:lnTo>
              </a:path>
            </a:pathLst>
          </a:custGeom>
          <a:ln w="75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167639" y="3357173"/>
            <a:ext cx="4221480" cy="0"/>
          </a:xfrm>
          <a:custGeom>
            <a:avLst/>
            <a:gdLst/>
            <a:ahLst/>
            <a:cxnLst/>
            <a:rect l="l" t="t" r="r" b="b"/>
            <a:pathLst>
              <a:path w="4221480">
                <a:moveTo>
                  <a:pt x="0" y="0"/>
                </a:moveTo>
                <a:lnTo>
                  <a:pt x="4221003" y="0"/>
                </a:lnTo>
              </a:path>
            </a:pathLst>
          </a:custGeom>
          <a:ln w="75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741164" y="3509573"/>
            <a:ext cx="4221480" cy="0"/>
          </a:xfrm>
          <a:custGeom>
            <a:avLst/>
            <a:gdLst/>
            <a:ahLst/>
            <a:cxnLst/>
            <a:rect l="l" t="t" r="r" b="b"/>
            <a:pathLst>
              <a:path w="4221480">
                <a:moveTo>
                  <a:pt x="0" y="0"/>
                </a:moveTo>
                <a:lnTo>
                  <a:pt x="4221003" y="0"/>
                </a:lnTo>
              </a:path>
            </a:pathLst>
          </a:custGeom>
          <a:ln w="75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4741164" y="3692453"/>
            <a:ext cx="4221480" cy="0"/>
          </a:xfrm>
          <a:custGeom>
            <a:avLst/>
            <a:gdLst/>
            <a:ahLst/>
            <a:cxnLst/>
            <a:rect l="l" t="t" r="r" b="b"/>
            <a:pathLst>
              <a:path w="4221480">
                <a:moveTo>
                  <a:pt x="0" y="0"/>
                </a:moveTo>
                <a:lnTo>
                  <a:pt x="4221003" y="0"/>
                </a:lnTo>
              </a:path>
            </a:pathLst>
          </a:custGeom>
          <a:ln w="75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167639" y="3814373"/>
            <a:ext cx="4221480" cy="0"/>
          </a:xfrm>
          <a:custGeom>
            <a:avLst/>
            <a:gdLst/>
            <a:ahLst/>
            <a:cxnLst/>
            <a:rect l="l" t="t" r="r" b="b"/>
            <a:pathLst>
              <a:path w="4221480">
                <a:moveTo>
                  <a:pt x="0" y="0"/>
                </a:moveTo>
                <a:lnTo>
                  <a:pt x="4221003" y="0"/>
                </a:lnTo>
              </a:path>
            </a:pathLst>
          </a:custGeom>
          <a:ln w="75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167639" y="3997543"/>
            <a:ext cx="4221480" cy="0"/>
          </a:xfrm>
          <a:custGeom>
            <a:avLst/>
            <a:gdLst/>
            <a:ahLst/>
            <a:cxnLst/>
            <a:rect l="l" t="t" r="r" b="b"/>
            <a:pathLst>
              <a:path w="4221480">
                <a:moveTo>
                  <a:pt x="0" y="0"/>
                </a:moveTo>
                <a:lnTo>
                  <a:pt x="4220906" y="0"/>
                </a:lnTo>
              </a:path>
            </a:pathLst>
          </a:custGeom>
          <a:ln w="757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4741164" y="3921307"/>
            <a:ext cx="4221480" cy="0"/>
          </a:xfrm>
          <a:custGeom>
            <a:avLst/>
            <a:gdLst/>
            <a:ahLst/>
            <a:cxnLst/>
            <a:rect l="l" t="t" r="r" b="b"/>
            <a:pathLst>
              <a:path w="4221480">
                <a:moveTo>
                  <a:pt x="0" y="0"/>
                </a:moveTo>
                <a:lnTo>
                  <a:pt x="4221003" y="0"/>
                </a:lnTo>
              </a:path>
            </a:pathLst>
          </a:custGeom>
          <a:ln w="75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4741164" y="4104187"/>
            <a:ext cx="4221480" cy="0"/>
          </a:xfrm>
          <a:custGeom>
            <a:avLst/>
            <a:gdLst/>
            <a:ahLst/>
            <a:cxnLst/>
            <a:rect l="l" t="t" r="r" b="b"/>
            <a:pathLst>
              <a:path w="4221480">
                <a:moveTo>
                  <a:pt x="0" y="0"/>
                </a:moveTo>
                <a:lnTo>
                  <a:pt x="4221003" y="0"/>
                </a:lnTo>
              </a:path>
            </a:pathLst>
          </a:custGeom>
          <a:ln w="75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167639" y="4454707"/>
            <a:ext cx="4221480" cy="0"/>
          </a:xfrm>
          <a:custGeom>
            <a:avLst/>
            <a:gdLst/>
            <a:ahLst/>
            <a:cxnLst/>
            <a:rect l="l" t="t" r="r" b="b"/>
            <a:pathLst>
              <a:path w="4221480">
                <a:moveTo>
                  <a:pt x="0" y="0"/>
                </a:moveTo>
                <a:lnTo>
                  <a:pt x="4221003" y="0"/>
                </a:lnTo>
              </a:path>
            </a:pathLst>
          </a:custGeom>
          <a:ln w="75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67639" y="4637968"/>
            <a:ext cx="4221480" cy="0"/>
          </a:xfrm>
          <a:custGeom>
            <a:avLst/>
            <a:gdLst/>
            <a:ahLst/>
            <a:cxnLst/>
            <a:rect l="l" t="t" r="r" b="b"/>
            <a:pathLst>
              <a:path w="4221480">
                <a:moveTo>
                  <a:pt x="0" y="0"/>
                </a:moveTo>
                <a:lnTo>
                  <a:pt x="4221003" y="0"/>
                </a:lnTo>
              </a:path>
            </a:pathLst>
          </a:custGeom>
          <a:ln w="75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4741164" y="4561387"/>
            <a:ext cx="4221480" cy="0"/>
          </a:xfrm>
          <a:custGeom>
            <a:avLst/>
            <a:gdLst/>
            <a:ahLst/>
            <a:cxnLst/>
            <a:rect l="l" t="t" r="r" b="b"/>
            <a:pathLst>
              <a:path w="4221480">
                <a:moveTo>
                  <a:pt x="0" y="0"/>
                </a:moveTo>
                <a:lnTo>
                  <a:pt x="4221003" y="0"/>
                </a:lnTo>
              </a:path>
            </a:pathLst>
          </a:custGeom>
          <a:ln w="75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4741164" y="4744648"/>
            <a:ext cx="4221480" cy="0"/>
          </a:xfrm>
          <a:custGeom>
            <a:avLst/>
            <a:gdLst/>
            <a:ahLst/>
            <a:cxnLst/>
            <a:rect l="l" t="t" r="r" b="b"/>
            <a:pathLst>
              <a:path w="4221480">
                <a:moveTo>
                  <a:pt x="0" y="0"/>
                </a:moveTo>
                <a:lnTo>
                  <a:pt x="4221003" y="0"/>
                </a:lnTo>
              </a:path>
            </a:pathLst>
          </a:custGeom>
          <a:ln w="75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67639" y="5095168"/>
            <a:ext cx="4221480" cy="0"/>
          </a:xfrm>
          <a:custGeom>
            <a:avLst/>
            <a:gdLst/>
            <a:ahLst/>
            <a:cxnLst/>
            <a:rect l="l" t="t" r="r" b="b"/>
            <a:pathLst>
              <a:path w="4221480">
                <a:moveTo>
                  <a:pt x="0" y="0"/>
                </a:moveTo>
                <a:lnTo>
                  <a:pt x="4221003" y="0"/>
                </a:lnTo>
              </a:path>
            </a:pathLst>
          </a:custGeom>
          <a:ln w="75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167639" y="5278048"/>
            <a:ext cx="4221480" cy="0"/>
          </a:xfrm>
          <a:custGeom>
            <a:avLst/>
            <a:gdLst/>
            <a:ahLst/>
            <a:cxnLst/>
            <a:rect l="l" t="t" r="r" b="b"/>
            <a:pathLst>
              <a:path w="4221480">
                <a:moveTo>
                  <a:pt x="0" y="0"/>
                </a:moveTo>
                <a:lnTo>
                  <a:pt x="4221003" y="0"/>
                </a:lnTo>
              </a:path>
            </a:pathLst>
          </a:custGeom>
          <a:ln w="75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4741164" y="5201848"/>
            <a:ext cx="4221480" cy="0"/>
          </a:xfrm>
          <a:custGeom>
            <a:avLst/>
            <a:gdLst/>
            <a:ahLst/>
            <a:cxnLst/>
            <a:rect l="l" t="t" r="r" b="b"/>
            <a:pathLst>
              <a:path w="4221480">
                <a:moveTo>
                  <a:pt x="0" y="0"/>
                </a:moveTo>
                <a:lnTo>
                  <a:pt x="4221003" y="0"/>
                </a:lnTo>
              </a:path>
            </a:pathLst>
          </a:custGeom>
          <a:ln w="75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4741164" y="5385018"/>
            <a:ext cx="4221480" cy="0"/>
          </a:xfrm>
          <a:custGeom>
            <a:avLst/>
            <a:gdLst/>
            <a:ahLst/>
            <a:cxnLst/>
            <a:rect l="l" t="t" r="r" b="b"/>
            <a:pathLst>
              <a:path w="4221480">
                <a:moveTo>
                  <a:pt x="0" y="0"/>
                </a:moveTo>
                <a:lnTo>
                  <a:pt x="4220906" y="0"/>
                </a:lnTo>
              </a:path>
            </a:pathLst>
          </a:custGeom>
          <a:ln w="757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167639" y="5735528"/>
            <a:ext cx="4221480" cy="0"/>
          </a:xfrm>
          <a:custGeom>
            <a:avLst/>
            <a:gdLst/>
            <a:ahLst/>
            <a:cxnLst/>
            <a:rect l="l" t="t" r="r" b="b"/>
            <a:pathLst>
              <a:path w="4221480">
                <a:moveTo>
                  <a:pt x="0" y="0"/>
                </a:moveTo>
                <a:lnTo>
                  <a:pt x="4221003" y="0"/>
                </a:lnTo>
              </a:path>
            </a:pathLst>
          </a:custGeom>
          <a:ln w="75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167639" y="5918408"/>
            <a:ext cx="4221480" cy="0"/>
          </a:xfrm>
          <a:custGeom>
            <a:avLst/>
            <a:gdLst/>
            <a:ahLst/>
            <a:cxnLst/>
            <a:rect l="l" t="t" r="r" b="b"/>
            <a:pathLst>
              <a:path w="4221480">
                <a:moveTo>
                  <a:pt x="0" y="0"/>
                </a:moveTo>
                <a:lnTo>
                  <a:pt x="4221003" y="0"/>
                </a:lnTo>
              </a:path>
            </a:pathLst>
          </a:custGeom>
          <a:ln w="75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4741164" y="5842208"/>
            <a:ext cx="4221480" cy="0"/>
          </a:xfrm>
          <a:custGeom>
            <a:avLst/>
            <a:gdLst/>
            <a:ahLst/>
            <a:cxnLst/>
            <a:rect l="l" t="t" r="r" b="b"/>
            <a:pathLst>
              <a:path w="4221480">
                <a:moveTo>
                  <a:pt x="0" y="0"/>
                </a:moveTo>
                <a:lnTo>
                  <a:pt x="4221003" y="0"/>
                </a:lnTo>
              </a:path>
            </a:pathLst>
          </a:custGeom>
          <a:ln w="75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167639" y="6071148"/>
            <a:ext cx="4221480" cy="0"/>
          </a:xfrm>
          <a:custGeom>
            <a:avLst/>
            <a:gdLst/>
            <a:ahLst/>
            <a:cxnLst/>
            <a:rect l="l" t="t" r="r" b="b"/>
            <a:pathLst>
              <a:path w="4221480">
                <a:moveTo>
                  <a:pt x="0" y="0"/>
                </a:moveTo>
                <a:lnTo>
                  <a:pt x="4220906" y="0"/>
                </a:lnTo>
              </a:path>
            </a:pathLst>
          </a:custGeom>
          <a:ln w="757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4741164" y="6025393"/>
            <a:ext cx="4221480" cy="0"/>
          </a:xfrm>
          <a:custGeom>
            <a:avLst/>
            <a:gdLst/>
            <a:ahLst/>
            <a:cxnLst/>
            <a:rect l="l" t="t" r="r" b="b"/>
            <a:pathLst>
              <a:path w="4221480">
                <a:moveTo>
                  <a:pt x="0" y="0"/>
                </a:moveTo>
                <a:lnTo>
                  <a:pt x="4221003" y="0"/>
                </a:lnTo>
              </a:path>
            </a:pathLst>
          </a:custGeom>
          <a:ln w="75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4741164" y="6177793"/>
            <a:ext cx="4221480" cy="0"/>
          </a:xfrm>
          <a:custGeom>
            <a:avLst/>
            <a:gdLst/>
            <a:ahLst/>
            <a:cxnLst/>
            <a:rect l="l" t="t" r="r" b="b"/>
            <a:pathLst>
              <a:path w="4221480">
                <a:moveTo>
                  <a:pt x="0" y="0"/>
                </a:moveTo>
                <a:lnTo>
                  <a:pt x="4221003" y="0"/>
                </a:lnTo>
              </a:path>
            </a:pathLst>
          </a:custGeom>
          <a:ln w="75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23416" y="0"/>
            <a:ext cx="6300216" cy="6553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223759" y="0"/>
            <a:ext cx="588264" cy="65532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660398" y="0"/>
            <a:ext cx="5829935" cy="4495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20" dirty="0"/>
              <a:t>Financial </a:t>
            </a:r>
            <a:r>
              <a:rPr dirty="0"/>
              <a:t>Intelligence</a:t>
            </a:r>
            <a:r>
              <a:rPr spc="-30" dirty="0"/>
              <a:t> </a:t>
            </a:r>
            <a:r>
              <a:rPr spc="10" dirty="0"/>
              <a:t>Report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54939" y="684021"/>
            <a:ext cx="4289425" cy="43751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1000" u="sng" dirty="0">
                <a:latin typeface="Verdana"/>
                <a:cs typeface="Verdana"/>
              </a:rPr>
              <a:t>Bank</a:t>
            </a:r>
            <a:endParaRPr sz="1000">
              <a:latin typeface="Verdana"/>
              <a:cs typeface="Verdana"/>
            </a:endParaRPr>
          </a:p>
          <a:p>
            <a:pPr marL="12700" algn="just">
              <a:lnSpc>
                <a:spcPct val="100000"/>
              </a:lnSpc>
              <a:spcBef>
                <a:spcPts val="240"/>
              </a:spcBef>
              <a:tabLst>
                <a:tab pos="4242435" algn="l"/>
              </a:tabLst>
            </a:pPr>
            <a:r>
              <a:rPr sz="1000" spc="5" dirty="0">
                <a:latin typeface="Verdana"/>
                <a:cs typeface="Verdana"/>
              </a:rPr>
              <a:t>Checking Account</a:t>
            </a:r>
            <a:r>
              <a:rPr sz="1000" spc="-17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#: </a:t>
            </a:r>
            <a:r>
              <a:rPr sz="1000" spc="-10" dirty="0">
                <a:latin typeface="Verdana"/>
                <a:cs typeface="Verdana"/>
              </a:rPr>
              <a:t> </a:t>
            </a:r>
            <a:r>
              <a:rPr sz="1000" u="sng" dirty="0">
                <a:latin typeface="Verdana"/>
                <a:cs typeface="Verdana"/>
              </a:rPr>
              <a:t> 	</a:t>
            </a:r>
            <a:endParaRPr sz="1000">
              <a:latin typeface="Verdana"/>
              <a:cs typeface="Verdana"/>
            </a:endParaRPr>
          </a:p>
          <a:p>
            <a:pPr marL="12700" marR="33655" algn="just">
              <a:lnSpc>
                <a:spcPct val="120000"/>
              </a:lnSpc>
              <a:tabLst>
                <a:tab pos="4234815" algn="l"/>
              </a:tabLst>
            </a:pPr>
            <a:r>
              <a:rPr sz="1000" spc="5" dirty="0">
                <a:latin typeface="Verdana"/>
                <a:cs typeface="Verdana"/>
              </a:rPr>
              <a:t>Checking</a:t>
            </a:r>
            <a:r>
              <a:rPr sz="1000" spc="-85" dirty="0">
                <a:latin typeface="Verdana"/>
                <a:cs typeface="Verdana"/>
              </a:rPr>
              <a:t> </a:t>
            </a:r>
            <a:r>
              <a:rPr sz="1000" spc="5" dirty="0">
                <a:latin typeface="Verdana"/>
                <a:cs typeface="Verdana"/>
              </a:rPr>
              <a:t>Account</a:t>
            </a:r>
            <a:r>
              <a:rPr sz="1000" spc="-65" dirty="0">
                <a:latin typeface="Verdana"/>
                <a:cs typeface="Verdana"/>
              </a:rPr>
              <a:t> </a:t>
            </a:r>
            <a:r>
              <a:rPr sz="1000" spc="5" dirty="0">
                <a:latin typeface="Verdana"/>
                <a:cs typeface="Verdana"/>
              </a:rPr>
              <a:t>Balance: </a:t>
            </a:r>
            <a:r>
              <a:rPr sz="1000" dirty="0">
                <a:latin typeface="Verdana"/>
                <a:cs typeface="Verdana"/>
              </a:rPr>
              <a:t> </a:t>
            </a:r>
            <a:r>
              <a:rPr sz="1000" spc="-35" dirty="0">
                <a:latin typeface="Verdana"/>
                <a:cs typeface="Verdana"/>
              </a:rPr>
              <a:t> </a:t>
            </a:r>
            <a:r>
              <a:rPr sz="1000" u="sng" dirty="0">
                <a:latin typeface="Verdana"/>
                <a:cs typeface="Verdana"/>
              </a:rPr>
              <a:t> 	</a:t>
            </a:r>
            <a:r>
              <a:rPr sz="1000" dirty="0">
                <a:latin typeface="Verdana"/>
                <a:cs typeface="Verdana"/>
              </a:rPr>
              <a:t> </a:t>
            </a:r>
            <a:r>
              <a:rPr sz="1000" spc="5" dirty="0">
                <a:latin typeface="Verdana"/>
                <a:cs typeface="Verdana"/>
              </a:rPr>
              <a:t>                                           </a:t>
            </a:r>
            <a:r>
              <a:rPr sz="1000" spc="135" dirty="0">
                <a:latin typeface="Verdana"/>
                <a:cs typeface="Verdana"/>
              </a:rPr>
              <a:t> </a:t>
            </a:r>
            <a:r>
              <a:rPr sz="1000" spc="5" dirty="0">
                <a:latin typeface="Verdana"/>
                <a:cs typeface="Verdana"/>
              </a:rPr>
              <a:t>Savings</a:t>
            </a:r>
            <a:r>
              <a:rPr sz="1000" spc="-80" dirty="0">
                <a:latin typeface="Verdana"/>
                <a:cs typeface="Verdana"/>
              </a:rPr>
              <a:t> </a:t>
            </a:r>
            <a:r>
              <a:rPr sz="1000" spc="5" dirty="0">
                <a:latin typeface="Verdana"/>
                <a:cs typeface="Verdana"/>
              </a:rPr>
              <a:t>Account</a:t>
            </a:r>
            <a:r>
              <a:rPr sz="1000" spc="-80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#:  </a:t>
            </a:r>
            <a:r>
              <a:rPr sz="1000" spc="-5" dirty="0">
                <a:latin typeface="Verdana"/>
                <a:cs typeface="Verdana"/>
              </a:rPr>
              <a:t> </a:t>
            </a:r>
            <a:r>
              <a:rPr sz="1000" u="sng" dirty="0">
                <a:latin typeface="Verdana"/>
                <a:cs typeface="Verdana"/>
              </a:rPr>
              <a:t> 	</a:t>
            </a:r>
            <a:r>
              <a:rPr sz="1000" u="sng" spc="-340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 </a:t>
            </a:r>
            <a:r>
              <a:rPr sz="1000" spc="5" dirty="0">
                <a:latin typeface="Verdana"/>
                <a:cs typeface="Verdana"/>
              </a:rPr>
              <a:t>                                                     </a:t>
            </a:r>
            <a:r>
              <a:rPr sz="1000" spc="85" dirty="0">
                <a:latin typeface="Verdana"/>
                <a:cs typeface="Verdana"/>
              </a:rPr>
              <a:t> </a:t>
            </a:r>
            <a:r>
              <a:rPr sz="1000" spc="5" dirty="0">
                <a:latin typeface="Verdana"/>
                <a:cs typeface="Verdana"/>
              </a:rPr>
              <a:t>Savings Account</a:t>
            </a:r>
            <a:r>
              <a:rPr sz="1000" spc="-13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Balance: </a:t>
            </a:r>
            <a:r>
              <a:rPr sz="1000" spc="-20" dirty="0">
                <a:latin typeface="Verdana"/>
                <a:cs typeface="Verdana"/>
              </a:rPr>
              <a:t> </a:t>
            </a:r>
            <a:r>
              <a:rPr sz="1000" u="sng" dirty="0">
                <a:latin typeface="Verdana"/>
                <a:cs typeface="Verdana"/>
              </a:rPr>
              <a:t> 	</a:t>
            </a:r>
            <a:r>
              <a:rPr sz="1000" u="sng" spc="-350" dirty="0">
                <a:latin typeface="Verdana"/>
                <a:cs typeface="Verdana"/>
              </a:rPr>
              <a:t> </a:t>
            </a:r>
            <a:endParaRPr sz="10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45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000" u="sng" dirty="0">
                <a:latin typeface="Verdana"/>
                <a:cs typeface="Verdana"/>
              </a:rPr>
              <a:t>Stock</a:t>
            </a:r>
            <a:r>
              <a:rPr sz="1000" u="sng" spc="-95" dirty="0">
                <a:latin typeface="Verdana"/>
                <a:cs typeface="Verdana"/>
              </a:rPr>
              <a:t> </a:t>
            </a:r>
            <a:r>
              <a:rPr sz="1000" u="sng" spc="5" dirty="0">
                <a:latin typeface="Verdana"/>
                <a:cs typeface="Verdana"/>
              </a:rPr>
              <a:t>Account</a:t>
            </a:r>
            <a:endParaRPr sz="1000">
              <a:latin typeface="Verdana"/>
              <a:cs typeface="Verdana"/>
            </a:endParaRPr>
          </a:p>
          <a:p>
            <a:pPr marL="12700" marR="1192530" algn="just">
              <a:lnSpc>
                <a:spcPct val="120000"/>
              </a:lnSpc>
              <a:tabLst>
                <a:tab pos="3052445" algn="l"/>
                <a:tab pos="3088005" algn="l"/>
              </a:tabLst>
            </a:pPr>
            <a:r>
              <a:rPr sz="1000" dirty="0">
                <a:latin typeface="Verdana"/>
                <a:cs typeface="Verdana"/>
              </a:rPr>
              <a:t>Name: </a:t>
            </a:r>
            <a:r>
              <a:rPr sz="1000" u="sng" dirty="0">
                <a:latin typeface="Verdana"/>
                <a:cs typeface="Verdana"/>
              </a:rPr>
              <a:t>		</a:t>
            </a:r>
            <a:r>
              <a:rPr sz="1000" dirty="0">
                <a:latin typeface="Verdana"/>
                <a:cs typeface="Verdana"/>
              </a:rPr>
              <a:t> Number: </a:t>
            </a:r>
            <a:r>
              <a:rPr sz="1000" u="sng" dirty="0">
                <a:latin typeface="Verdana"/>
                <a:cs typeface="Verdana"/>
              </a:rPr>
              <a:t>	</a:t>
            </a:r>
            <a:r>
              <a:rPr sz="1000" dirty="0">
                <a:latin typeface="Verdana"/>
                <a:cs typeface="Verdana"/>
              </a:rPr>
              <a:t> Balance: </a:t>
            </a:r>
            <a:r>
              <a:rPr sz="1000" spc="-35" dirty="0">
                <a:latin typeface="Verdana"/>
                <a:cs typeface="Verdana"/>
              </a:rPr>
              <a:t> </a:t>
            </a:r>
            <a:r>
              <a:rPr sz="1000" u="sng" dirty="0">
                <a:latin typeface="Verdana"/>
                <a:cs typeface="Verdana"/>
              </a:rPr>
              <a:t> 	</a:t>
            </a:r>
            <a:endParaRPr sz="10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45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000" u="sng" spc="5" dirty="0">
                <a:latin typeface="Verdana"/>
                <a:cs typeface="Verdana"/>
              </a:rPr>
              <a:t>Investment</a:t>
            </a:r>
            <a:r>
              <a:rPr sz="1000" u="sng" spc="-135" dirty="0">
                <a:latin typeface="Verdana"/>
                <a:cs typeface="Verdana"/>
              </a:rPr>
              <a:t> </a:t>
            </a:r>
            <a:r>
              <a:rPr sz="1000" u="sng" spc="5" dirty="0">
                <a:latin typeface="Verdana"/>
                <a:cs typeface="Verdana"/>
              </a:rPr>
              <a:t>Account</a:t>
            </a:r>
            <a:endParaRPr sz="1000">
              <a:latin typeface="Verdana"/>
              <a:cs typeface="Verdana"/>
            </a:endParaRPr>
          </a:p>
          <a:p>
            <a:pPr marL="12700" algn="just">
              <a:lnSpc>
                <a:spcPct val="100000"/>
              </a:lnSpc>
              <a:spcBef>
                <a:spcPts val="235"/>
              </a:spcBef>
              <a:tabLst>
                <a:tab pos="3088005" algn="l"/>
              </a:tabLst>
            </a:pPr>
            <a:r>
              <a:rPr sz="1000" dirty="0">
                <a:latin typeface="Verdana"/>
                <a:cs typeface="Verdana"/>
              </a:rPr>
              <a:t>Name: </a:t>
            </a:r>
            <a:r>
              <a:rPr sz="1000" spc="-15" dirty="0">
                <a:latin typeface="Verdana"/>
                <a:cs typeface="Verdana"/>
              </a:rPr>
              <a:t> </a:t>
            </a:r>
            <a:r>
              <a:rPr sz="1000" u="sng" dirty="0">
                <a:latin typeface="Verdana"/>
                <a:cs typeface="Verdana"/>
              </a:rPr>
              <a:t> 	</a:t>
            </a:r>
            <a:endParaRPr sz="1000">
              <a:latin typeface="Verdana"/>
              <a:cs typeface="Verdana"/>
            </a:endParaRPr>
          </a:p>
          <a:p>
            <a:pPr marL="12700" marR="1216660">
              <a:lnSpc>
                <a:spcPct val="120000"/>
              </a:lnSpc>
              <a:tabLst>
                <a:tab pos="3052445" algn="l"/>
              </a:tabLst>
            </a:pPr>
            <a:r>
              <a:rPr sz="1000" dirty="0">
                <a:latin typeface="Verdana"/>
                <a:cs typeface="Verdana"/>
              </a:rPr>
              <a:t>Number: </a:t>
            </a:r>
            <a:r>
              <a:rPr sz="1000" u="sng" dirty="0">
                <a:latin typeface="Verdana"/>
                <a:cs typeface="Verdana"/>
              </a:rPr>
              <a:t>	</a:t>
            </a:r>
            <a:r>
              <a:rPr sz="1000" dirty="0">
                <a:latin typeface="Verdana"/>
                <a:cs typeface="Verdana"/>
              </a:rPr>
              <a:t> Balance: </a:t>
            </a:r>
            <a:r>
              <a:rPr sz="1000" spc="-25" dirty="0">
                <a:latin typeface="Verdana"/>
                <a:cs typeface="Verdana"/>
              </a:rPr>
              <a:t> </a:t>
            </a:r>
            <a:r>
              <a:rPr sz="1000" u="sng" dirty="0">
                <a:latin typeface="Verdana"/>
                <a:cs typeface="Verdana"/>
              </a:rPr>
              <a:t> 	</a:t>
            </a:r>
            <a:endParaRPr sz="10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45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000" u="sng" dirty="0">
                <a:latin typeface="Verdana"/>
                <a:cs typeface="Verdana"/>
              </a:rPr>
              <a:t>Overseas</a:t>
            </a:r>
            <a:r>
              <a:rPr sz="1000" u="sng" spc="-130" dirty="0">
                <a:latin typeface="Verdana"/>
                <a:cs typeface="Verdana"/>
              </a:rPr>
              <a:t> </a:t>
            </a:r>
            <a:r>
              <a:rPr sz="1000" u="sng" spc="5" dirty="0">
                <a:latin typeface="Verdana"/>
                <a:cs typeface="Verdana"/>
              </a:rPr>
              <a:t>Account</a:t>
            </a:r>
            <a:endParaRPr sz="1000">
              <a:latin typeface="Verdana"/>
              <a:cs typeface="Verdana"/>
            </a:endParaRPr>
          </a:p>
          <a:p>
            <a:pPr marL="12700" marR="626745">
              <a:lnSpc>
                <a:spcPct val="120000"/>
              </a:lnSpc>
              <a:tabLst>
                <a:tab pos="673100" algn="l"/>
                <a:tab pos="1876425" algn="l"/>
                <a:tab pos="2780665" algn="l"/>
                <a:tab pos="3051810" algn="l"/>
                <a:tab pos="3088005" algn="l"/>
                <a:tab pos="3654425" algn="l"/>
              </a:tabLst>
            </a:pPr>
            <a:r>
              <a:rPr sz="1000" spc="5" dirty="0">
                <a:latin typeface="Verdana"/>
                <a:cs typeface="Verdana"/>
              </a:rPr>
              <a:t>Trust</a:t>
            </a:r>
            <a:r>
              <a:rPr sz="1000" u="sng" spc="5" dirty="0">
                <a:latin typeface="Verdana"/>
                <a:cs typeface="Verdana"/>
              </a:rPr>
              <a:t>	</a:t>
            </a:r>
            <a:r>
              <a:rPr sz="1000" dirty="0">
                <a:latin typeface="Verdana"/>
                <a:cs typeface="Verdana"/>
              </a:rPr>
              <a:t>Management</a:t>
            </a:r>
            <a:r>
              <a:rPr sz="1000" u="sng" dirty="0">
                <a:latin typeface="Verdana"/>
                <a:cs typeface="Verdana"/>
              </a:rPr>
              <a:t>	</a:t>
            </a:r>
            <a:r>
              <a:rPr sz="1000" dirty="0">
                <a:latin typeface="Verdana"/>
                <a:cs typeface="Verdana"/>
              </a:rPr>
              <a:t>Portfolio</a:t>
            </a:r>
            <a:r>
              <a:rPr sz="1000" u="sng" dirty="0">
                <a:latin typeface="Verdana"/>
                <a:cs typeface="Verdana"/>
              </a:rPr>
              <a:t>	</a:t>
            </a:r>
            <a:r>
              <a:rPr sz="1000" spc="5" dirty="0">
                <a:latin typeface="Verdana"/>
                <a:cs typeface="Verdana"/>
              </a:rPr>
              <a:t>Savings </a:t>
            </a:r>
            <a:r>
              <a:rPr sz="1000" spc="-65" dirty="0">
                <a:latin typeface="Verdana"/>
                <a:cs typeface="Verdana"/>
              </a:rPr>
              <a:t> </a:t>
            </a:r>
            <a:r>
              <a:rPr sz="1000" u="sng" dirty="0">
                <a:latin typeface="Verdana"/>
                <a:cs typeface="Verdana"/>
              </a:rPr>
              <a:t> 	</a:t>
            </a:r>
            <a:r>
              <a:rPr sz="1000" dirty="0">
                <a:latin typeface="Verdana"/>
                <a:cs typeface="Verdana"/>
              </a:rPr>
              <a:t> Name: </a:t>
            </a:r>
            <a:r>
              <a:rPr sz="1000" u="sng" dirty="0">
                <a:latin typeface="Verdana"/>
                <a:cs typeface="Verdana"/>
              </a:rPr>
              <a:t>					</a:t>
            </a:r>
            <a:r>
              <a:rPr sz="1000" dirty="0">
                <a:latin typeface="Verdana"/>
                <a:cs typeface="Verdana"/>
              </a:rPr>
              <a:t> Number: </a:t>
            </a:r>
            <a:r>
              <a:rPr sz="1000" u="sng" dirty="0">
                <a:latin typeface="Verdana"/>
                <a:cs typeface="Verdana"/>
              </a:rPr>
              <a:t>			</a:t>
            </a:r>
            <a:r>
              <a:rPr sz="1000" dirty="0">
                <a:latin typeface="Verdana"/>
                <a:cs typeface="Verdana"/>
              </a:rPr>
              <a:t> Balance: </a:t>
            </a:r>
            <a:r>
              <a:rPr sz="1000" spc="-35" dirty="0">
                <a:latin typeface="Verdana"/>
                <a:cs typeface="Verdana"/>
              </a:rPr>
              <a:t> </a:t>
            </a:r>
            <a:r>
              <a:rPr sz="1000" u="sng" dirty="0">
                <a:latin typeface="Verdana"/>
                <a:cs typeface="Verdana"/>
              </a:rPr>
              <a:t> 			</a:t>
            </a:r>
            <a:endParaRPr sz="1000">
              <a:latin typeface="Verdana"/>
              <a:cs typeface="Verdana"/>
            </a:endParaRPr>
          </a:p>
          <a:p>
            <a:pPr marL="12700" algn="just">
              <a:lnSpc>
                <a:spcPct val="100000"/>
              </a:lnSpc>
              <a:spcBef>
                <a:spcPts val="244"/>
              </a:spcBef>
              <a:tabLst>
                <a:tab pos="4276090" algn="l"/>
              </a:tabLst>
            </a:pPr>
            <a:r>
              <a:rPr sz="1000" dirty="0">
                <a:latin typeface="Verdana"/>
                <a:cs typeface="Verdana"/>
              </a:rPr>
              <a:t>Address: </a:t>
            </a:r>
            <a:r>
              <a:rPr sz="1000" spc="-15" dirty="0">
                <a:latin typeface="Verdana"/>
                <a:cs typeface="Verdana"/>
              </a:rPr>
              <a:t> </a:t>
            </a:r>
            <a:r>
              <a:rPr sz="1000" u="sng" dirty="0">
                <a:latin typeface="Verdana"/>
                <a:cs typeface="Verdana"/>
              </a:rPr>
              <a:t> 	</a:t>
            </a:r>
            <a:endParaRPr sz="10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45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tabLst>
                <a:tab pos="3027045" algn="l"/>
              </a:tabLst>
            </a:pPr>
            <a:r>
              <a:rPr sz="1000" dirty="0">
                <a:latin typeface="Verdana"/>
                <a:cs typeface="Verdana"/>
              </a:rPr>
              <a:t>Phone: </a:t>
            </a:r>
            <a:r>
              <a:rPr sz="1000" spc="-15" dirty="0">
                <a:latin typeface="Verdana"/>
                <a:cs typeface="Verdana"/>
              </a:rPr>
              <a:t> </a:t>
            </a:r>
            <a:r>
              <a:rPr sz="1000" u="sng" dirty="0">
                <a:latin typeface="Verdana"/>
                <a:cs typeface="Verdana"/>
              </a:rPr>
              <a:t> 	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728464" y="684021"/>
            <a:ext cx="4289425" cy="43751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u="sng" dirty="0">
                <a:latin typeface="Verdana"/>
                <a:cs typeface="Verdana"/>
              </a:rPr>
              <a:t>Corporate</a:t>
            </a:r>
            <a:r>
              <a:rPr sz="1000" u="sng" spc="-90" dirty="0">
                <a:latin typeface="Verdana"/>
                <a:cs typeface="Verdana"/>
              </a:rPr>
              <a:t> </a:t>
            </a:r>
            <a:r>
              <a:rPr sz="1000" u="sng" spc="5" dirty="0">
                <a:latin typeface="Verdana"/>
                <a:cs typeface="Verdana"/>
              </a:rPr>
              <a:t>Account</a:t>
            </a:r>
            <a:endParaRPr sz="1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  <a:tabLst>
                <a:tab pos="3088640" algn="l"/>
              </a:tabLst>
            </a:pPr>
            <a:r>
              <a:rPr sz="1000" dirty="0">
                <a:latin typeface="Verdana"/>
                <a:cs typeface="Verdana"/>
              </a:rPr>
              <a:t>Name: </a:t>
            </a:r>
            <a:r>
              <a:rPr sz="1000" spc="-10" dirty="0">
                <a:latin typeface="Verdana"/>
                <a:cs typeface="Verdana"/>
              </a:rPr>
              <a:t> </a:t>
            </a:r>
            <a:r>
              <a:rPr sz="1000" u="sng" dirty="0">
                <a:latin typeface="Verdana"/>
                <a:cs typeface="Verdana"/>
              </a:rPr>
              <a:t> 	</a:t>
            </a:r>
            <a:endParaRPr sz="1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  <a:tabLst>
                <a:tab pos="3063875" algn="l"/>
              </a:tabLst>
            </a:pPr>
            <a:r>
              <a:rPr sz="1000" dirty="0">
                <a:latin typeface="Verdana"/>
                <a:cs typeface="Verdana"/>
              </a:rPr>
              <a:t>Number: </a:t>
            </a:r>
            <a:r>
              <a:rPr sz="1000" spc="-15" dirty="0">
                <a:latin typeface="Verdana"/>
                <a:cs typeface="Verdana"/>
              </a:rPr>
              <a:t> </a:t>
            </a:r>
            <a:r>
              <a:rPr sz="1000" u="sng" dirty="0">
                <a:latin typeface="Verdana"/>
                <a:cs typeface="Verdana"/>
              </a:rPr>
              <a:t> 	</a:t>
            </a:r>
            <a:endParaRPr sz="1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235"/>
              </a:spcBef>
              <a:tabLst>
                <a:tab pos="3051810" algn="l"/>
              </a:tabLst>
            </a:pPr>
            <a:r>
              <a:rPr sz="1000" dirty="0">
                <a:latin typeface="Verdana"/>
                <a:cs typeface="Verdana"/>
              </a:rPr>
              <a:t>Balance: </a:t>
            </a:r>
            <a:r>
              <a:rPr sz="1000" spc="-35" dirty="0">
                <a:latin typeface="Verdana"/>
                <a:cs typeface="Verdana"/>
              </a:rPr>
              <a:t> </a:t>
            </a:r>
            <a:r>
              <a:rPr sz="1000" u="sng" dirty="0">
                <a:latin typeface="Verdana"/>
                <a:cs typeface="Verdana"/>
              </a:rPr>
              <a:t> 	</a:t>
            </a:r>
            <a:endParaRPr sz="1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235"/>
              </a:spcBef>
              <a:tabLst>
                <a:tab pos="4276090" algn="l"/>
              </a:tabLst>
            </a:pPr>
            <a:r>
              <a:rPr sz="1000" dirty="0">
                <a:latin typeface="Verdana"/>
                <a:cs typeface="Verdana"/>
              </a:rPr>
              <a:t>Address: </a:t>
            </a:r>
            <a:r>
              <a:rPr sz="1000" spc="-10" dirty="0">
                <a:latin typeface="Verdana"/>
                <a:cs typeface="Verdana"/>
              </a:rPr>
              <a:t> </a:t>
            </a:r>
            <a:r>
              <a:rPr sz="1000" u="sng" dirty="0">
                <a:latin typeface="Verdana"/>
                <a:cs typeface="Verdana"/>
              </a:rPr>
              <a:t> 	</a:t>
            </a:r>
            <a:endParaRPr sz="1000">
              <a:latin typeface="Verdana"/>
              <a:cs typeface="Verdana"/>
            </a:endParaRPr>
          </a:p>
          <a:p>
            <a:pPr marL="12700" marR="1250315">
              <a:lnSpc>
                <a:spcPct val="240000"/>
              </a:lnSpc>
              <a:tabLst>
                <a:tab pos="3030855" algn="l"/>
              </a:tabLst>
            </a:pPr>
            <a:r>
              <a:rPr sz="1000" dirty="0">
                <a:latin typeface="Verdana"/>
                <a:cs typeface="Verdana"/>
              </a:rPr>
              <a:t>Phone: </a:t>
            </a:r>
            <a:r>
              <a:rPr sz="1000" u="sng" dirty="0">
                <a:latin typeface="Verdana"/>
                <a:cs typeface="Verdana"/>
              </a:rPr>
              <a:t>	</a:t>
            </a:r>
            <a:r>
              <a:rPr sz="1000" dirty="0">
                <a:latin typeface="Verdana"/>
                <a:cs typeface="Verdana"/>
              </a:rPr>
              <a:t> </a:t>
            </a:r>
            <a:r>
              <a:rPr sz="1000" u="sng" dirty="0">
                <a:latin typeface="Verdana"/>
                <a:cs typeface="Verdana"/>
              </a:rPr>
              <a:t>Money Market</a:t>
            </a:r>
            <a:r>
              <a:rPr sz="1000" u="sng" spc="-130" dirty="0">
                <a:latin typeface="Verdana"/>
                <a:cs typeface="Verdana"/>
              </a:rPr>
              <a:t> </a:t>
            </a:r>
            <a:r>
              <a:rPr sz="1000" u="sng" spc="5" dirty="0">
                <a:latin typeface="Verdana"/>
                <a:cs typeface="Verdana"/>
              </a:rPr>
              <a:t>Account</a:t>
            </a:r>
            <a:endParaRPr sz="1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  <a:tabLst>
                <a:tab pos="3088005" algn="l"/>
              </a:tabLst>
            </a:pPr>
            <a:r>
              <a:rPr sz="1000" dirty="0">
                <a:latin typeface="Verdana"/>
                <a:cs typeface="Verdana"/>
              </a:rPr>
              <a:t>Name: </a:t>
            </a:r>
            <a:r>
              <a:rPr sz="1000" spc="-15" dirty="0">
                <a:latin typeface="Verdana"/>
                <a:cs typeface="Verdana"/>
              </a:rPr>
              <a:t> </a:t>
            </a:r>
            <a:r>
              <a:rPr sz="1000" u="sng" dirty="0">
                <a:latin typeface="Verdana"/>
                <a:cs typeface="Verdana"/>
              </a:rPr>
              <a:t> 	</a:t>
            </a:r>
            <a:endParaRPr sz="1000">
              <a:latin typeface="Verdana"/>
              <a:cs typeface="Verdana"/>
            </a:endParaRPr>
          </a:p>
          <a:p>
            <a:pPr marL="12700" marR="1216660">
              <a:lnSpc>
                <a:spcPct val="120000"/>
              </a:lnSpc>
              <a:tabLst>
                <a:tab pos="3051810" algn="l"/>
              </a:tabLst>
            </a:pPr>
            <a:r>
              <a:rPr sz="1000" dirty="0">
                <a:latin typeface="Verdana"/>
                <a:cs typeface="Verdana"/>
              </a:rPr>
              <a:t>Number: </a:t>
            </a:r>
            <a:r>
              <a:rPr sz="1000" u="sng" dirty="0">
                <a:latin typeface="Verdana"/>
                <a:cs typeface="Verdana"/>
              </a:rPr>
              <a:t>	</a:t>
            </a:r>
            <a:r>
              <a:rPr sz="1000" dirty="0">
                <a:latin typeface="Verdana"/>
                <a:cs typeface="Verdana"/>
              </a:rPr>
              <a:t> Balance: </a:t>
            </a:r>
            <a:r>
              <a:rPr sz="1000" spc="-35" dirty="0">
                <a:latin typeface="Verdana"/>
                <a:cs typeface="Verdana"/>
              </a:rPr>
              <a:t> </a:t>
            </a:r>
            <a:r>
              <a:rPr sz="1000" u="sng" dirty="0">
                <a:latin typeface="Verdana"/>
                <a:cs typeface="Verdana"/>
              </a:rPr>
              <a:t> 	</a:t>
            </a:r>
            <a:endParaRPr sz="1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235"/>
              </a:spcBef>
              <a:tabLst>
                <a:tab pos="4276090" algn="l"/>
              </a:tabLst>
            </a:pPr>
            <a:r>
              <a:rPr sz="1000" dirty="0">
                <a:latin typeface="Verdana"/>
                <a:cs typeface="Verdana"/>
              </a:rPr>
              <a:t>Address: </a:t>
            </a:r>
            <a:r>
              <a:rPr sz="1000" spc="-10" dirty="0">
                <a:latin typeface="Verdana"/>
                <a:cs typeface="Verdana"/>
              </a:rPr>
              <a:t> </a:t>
            </a:r>
            <a:r>
              <a:rPr sz="1000" u="sng" dirty="0">
                <a:latin typeface="Verdana"/>
                <a:cs typeface="Verdana"/>
              </a:rPr>
              <a:t> 	</a:t>
            </a:r>
            <a:endParaRPr sz="1000">
              <a:latin typeface="Verdana"/>
              <a:cs typeface="Verdana"/>
            </a:endParaRPr>
          </a:p>
          <a:p>
            <a:pPr marL="12700" marR="6985">
              <a:lnSpc>
                <a:spcPct val="120000"/>
              </a:lnSpc>
              <a:tabLst>
                <a:tab pos="3030855" algn="l"/>
                <a:tab pos="4274185" algn="l"/>
              </a:tabLst>
            </a:pPr>
            <a:r>
              <a:rPr sz="1000" u="sng" dirty="0">
                <a:latin typeface="Verdana"/>
                <a:cs typeface="Verdana"/>
              </a:rPr>
              <a:t> 		</a:t>
            </a:r>
            <a:r>
              <a:rPr sz="1000" dirty="0">
                <a:latin typeface="Verdana"/>
                <a:cs typeface="Verdana"/>
              </a:rPr>
              <a:t> </a:t>
            </a:r>
            <a:r>
              <a:rPr sz="1000" spc="-10" dirty="0">
                <a:latin typeface="Verdana"/>
                <a:cs typeface="Verdana"/>
              </a:rPr>
              <a:t>P</a:t>
            </a:r>
            <a:r>
              <a:rPr sz="1000" spc="10" dirty="0">
                <a:latin typeface="Verdana"/>
                <a:cs typeface="Verdana"/>
              </a:rPr>
              <a:t>h</a:t>
            </a:r>
            <a:r>
              <a:rPr sz="1000" spc="-15" dirty="0">
                <a:latin typeface="Verdana"/>
                <a:cs typeface="Verdana"/>
              </a:rPr>
              <a:t>o</a:t>
            </a:r>
            <a:r>
              <a:rPr sz="1000" spc="10" dirty="0">
                <a:latin typeface="Verdana"/>
                <a:cs typeface="Verdana"/>
              </a:rPr>
              <a:t>n</a:t>
            </a:r>
            <a:r>
              <a:rPr sz="1000" dirty="0">
                <a:latin typeface="Verdana"/>
                <a:cs typeface="Verdana"/>
              </a:rPr>
              <a:t>e: </a:t>
            </a:r>
            <a:r>
              <a:rPr sz="1000" spc="-10" dirty="0">
                <a:latin typeface="Verdana"/>
                <a:cs typeface="Verdana"/>
              </a:rPr>
              <a:t> </a:t>
            </a:r>
            <a:r>
              <a:rPr sz="1000" u="sng" dirty="0">
                <a:latin typeface="Verdana"/>
                <a:cs typeface="Verdana"/>
              </a:rPr>
              <a:t> 	</a:t>
            </a:r>
            <a:endParaRPr sz="10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000" u="sng" spc="5" dirty="0">
                <a:latin typeface="Verdana"/>
                <a:cs typeface="Verdana"/>
              </a:rPr>
              <a:t>International</a:t>
            </a:r>
            <a:r>
              <a:rPr sz="1000" u="sng" spc="-175" dirty="0">
                <a:latin typeface="Verdana"/>
                <a:cs typeface="Verdana"/>
              </a:rPr>
              <a:t> </a:t>
            </a:r>
            <a:r>
              <a:rPr sz="1000" u="sng" spc="5" dirty="0">
                <a:latin typeface="Verdana"/>
                <a:cs typeface="Verdana"/>
              </a:rPr>
              <a:t>Account</a:t>
            </a:r>
            <a:endParaRPr sz="1000">
              <a:latin typeface="Verdana"/>
              <a:cs typeface="Verdana"/>
            </a:endParaRPr>
          </a:p>
          <a:p>
            <a:pPr marL="12700" marR="1192530">
              <a:lnSpc>
                <a:spcPct val="120000"/>
              </a:lnSpc>
              <a:tabLst>
                <a:tab pos="917575" algn="l"/>
                <a:tab pos="1875155" algn="l"/>
                <a:tab pos="2860675" algn="l"/>
                <a:tab pos="3051810" algn="l"/>
                <a:tab pos="3088005" algn="l"/>
              </a:tabLst>
            </a:pPr>
            <a:r>
              <a:rPr sz="1000" dirty="0">
                <a:latin typeface="Verdana"/>
                <a:cs typeface="Verdana"/>
              </a:rPr>
              <a:t>Fiduciary</a:t>
            </a:r>
            <a:r>
              <a:rPr sz="1000" u="sng" dirty="0">
                <a:latin typeface="Verdana"/>
                <a:cs typeface="Verdana"/>
              </a:rPr>
              <a:t>	</a:t>
            </a:r>
            <a:r>
              <a:rPr sz="1000" spc="-5" dirty="0">
                <a:latin typeface="Verdana"/>
                <a:cs typeface="Verdana"/>
              </a:rPr>
              <a:t>Law</a:t>
            </a:r>
            <a:r>
              <a:rPr sz="1000" spc="-10" dirty="0">
                <a:latin typeface="Verdana"/>
                <a:cs typeface="Verdana"/>
              </a:rPr>
              <a:t> </a:t>
            </a:r>
            <a:r>
              <a:rPr sz="1000" spc="5" dirty="0">
                <a:latin typeface="Verdana"/>
                <a:cs typeface="Verdana"/>
              </a:rPr>
              <a:t>Firm</a:t>
            </a:r>
            <a:r>
              <a:rPr sz="1000" u="sng" spc="5" dirty="0">
                <a:latin typeface="Verdana"/>
                <a:cs typeface="Verdana"/>
              </a:rPr>
              <a:t>	</a:t>
            </a:r>
            <a:r>
              <a:rPr sz="1000" spc="5" dirty="0">
                <a:latin typeface="Verdana"/>
                <a:cs typeface="Verdana"/>
              </a:rPr>
              <a:t>Treuhand </a:t>
            </a:r>
            <a:r>
              <a:rPr sz="1000" spc="-40" dirty="0">
                <a:latin typeface="Verdana"/>
                <a:cs typeface="Verdana"/>
              </a:rPr>
              <a:t> </a:t>
            </a:r>
            <a:r>
              <a:rPr sz="1000" u="sng" dirty="0">
                <a:latin typeface="Verdana"/>
                <a:cs typeface="Verdana"/>
              </a:rPr>
              <a:t> 	</a:t>
            </a:r>
            <a:r>
              <a:rPr sz="1000" dirty="0">
                <a:latin typeface="Verdana"/>
                <a:cs typeface="Verdana"/>
              </a:rPr>
              <a:t> Name: </a:t>
            </a:r>
            <a:r>
              <a:rPr sz="1000" u="sng" dirty="0">
                <a:latin typeface="Verdana"/>
                <a:cs typeface="Verdana"/>
              </a:rPr>
              <a:t>					</a:t>
            </a:r>
            <a:r>
              <a:rPr sz="1000" dirty="0">
                <a:latin typeface="Verdana"/>
                <a:cs typeface="Verdana"/>
              </a:rPr>
              <a:t> Number: </a:t>
            </a:r>
            <a:r>
              <a:rPr sz="1000" u="sng" dirty="0">
                <a:latin typeface="Verdana"/>
                <a:cs typeface="Verdana"/>
              </a:rPr>
              <a:t>				</a:t>
            </a:r>
            <a:r>
              <a:rPr sz="1000" dirty="0">
                <a:latin typeface="Verdana"/>
                <a:cs typeface="Verdana"/>
              </a:rPr>
              <a:t> Balance: </a:t>
            </a:r>
            <a:r>
              <a:rPr sz="1000" spc="-35" dirty="0">
                <a:latin typeface="Verdana"/>
                <a:cs typeface="Verdana"/>
              </a:rPr>
              <a:t> </a:t>
            </a:r>
            <a:r>
              <a:rPr sz="1000" u="sng" dirty="0">
                <a:latin typeface="Verdana"/>
                <a:cs typeface="Verdana"/>
              </a:rPr>
              <a:t> 				</a:t>
            </a:r>
            <a:endParaRPr sz="1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244"/>
              </a:spcBef>
              <a:tabLst>
                <a:tab pos="4276090" algn="l"/>
              </a:tabLst>
            </a:pPr>
            <a:r>
              <a:rPr sz="1000" dirty="0">
                <a:latin typeface="Verdana"/>
                <a:cs typeface="Verdana"/>
              </a:rPr>
              <a:t>Address: </a:t>
            </a:r>
            <a:r>
              <a:rPr sz="1000" spc="-15" dirty="0">
                <a:latin typeface="Verdana"/>
                <a:cs typeface="Verdana"/>
              </a:rPr>
              <a:t> </a:t>
            </a:r>
            <a:r>
              <a:rPr sz="1000" u="sng" dirty="0">
                <a:latin typeface="Verdana"/>
                <a:cs typeface="Verdana"/>
              </a:rPr>
              <a:t> 	</a:t>
            </a:r>
            <a:endParaRPr sz="10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3027045" algn="l"/>
              </a:tabLst>
            </a:pPr>
            <a:r>
              <a:rPr sz="1000" dirty="0">
                <a:latin typeface="Verdana"/>
                <a:cs typeface="Verdana"/>
              </a:rPr>
              <a:t>Phone: </a:t>
            </a:r>
            <a:r>
              <a:rPr sz="1000" spc="-15" dirty="0">
                <a:latin typeface="Verdana"/>
                <a:cs typeface="Verdana"/>
              </a:rPr>
              <a:t> </a:t>
            </a:r>
            <a:r>
              <a:rPr sz="1000" u="sng" dirty="0">
                <a:latin typeface="Verdana"/>
                <a:cs typeface="Verdana"/>
              </a:rPr>
              <a:t> 	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4572000" y="533400"/>
            <a:ext cx="0" cy="6019800"/>
          </a:xfrm>
          <a:custGeom>
            <a:avLst/>
            <a:gdLst/>
            <a:ahLst/>
            <a:cxnLst/>
            <a:rect l="l" t="t" r="r" b="b"/>
            <a:pathLst>
              <a:path h="6019800">
                <a:moveTo>
                  <a:pt x="0" y="0"/>
                </a:moveTo>
                <a:lnTo>
                  <a:pt x="0" y="6019800"/>
                </a:lnTo>
              </a:path>
            </a:pathLst>
          </a:custGeom>
          <a:ln w="9525">
            <a:solidFill>
              <a:srgbClr val="5C71B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741164" y="1740845"/>
            <a:ext cx="4221480" cy="0"/>
          </a:xfrm>
          <a:custGeom>
            <a:avLst/>
            <a:gdLst/>
            <a:ahLst/>
            <a:cxnLst/>
            <a:rect l="l" t="t" r="r" b="b"/>
            <a:pathLst>
              <a:path w="4221480">
                <a:moveTo>
                  <a:pt x="0" y="0"/>
                </a:moveTo>
                <a:lnTo>
                  <a:pt x="4221003" y="0"/>
                </a:lnTo>
              </a:path>
            </a:pathLst>
          </a:custGeom>
          <a:ln w="75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67639" y="4851328"/>
            <a:ext cx="4221480" cy="0"/>
          </a:xfrm>
          <a:custGeom>
            <a:avLst/>
            <a:gdLst/>
            <a:ahLst/>
            <a:cxnLst/>
            <a:rect l="l" t="t" r="r" b="b"/>
            <a:pathLst>
              <a:path w="4221480">
                <a:moveTo>
                  <a:pt x="0" y="0"/>
                </a:moveTo>
                <a:lnTo>
                  <a:pt x="4221003" y="0"/>
                </a:lnTo>
              </a:path>
            </a:pathLst>
          </a:custGeom>
          <a:ln w="75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741164" y="4851328"/>
            <a:ext cx="4221480" cy="0"/>
          </a:xfrm>
          <a:custGeom>
            <a:avLst/>
            <a:gdLst/>
            <a:ahLst/>
            <a:cxnLst/>
            <a:rect l="l" t="t" r="r" b="b"/>
            <a:pathLst>
              <a:path w="4221480">
                <a:moveTo>
                  <a:pt x="0" y="0"/>
                </a:moveTo>
                <a:lnTo>
                  <a:pt x="4221003" y="0"/>
                </a:lnTo>
              </a:path>
            </a:pathLst>
          </a:custGeom>
          <a:ln w="75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06296" y="0"/>
            <a:ext cx="5931408" cy="6553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037831" y="0"/>
            <a:ext cx="588264" cy="65532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843277" y="0"/>
            <a:ext cx="5455920" cy="4495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Visuals </a:t>
            </a:r>
            <a:r>
              <a:rPr spc="-5" dirty="0"/>
              <a:t>and </a:t>
            </a:r>
            <a:r>
              <a:rPr spc="-35" dirty="0"/>
              <a:t>Analysis</a:t>
            </a:r>
            <a:r>
              <a:rPr spc="-50" dirty="0"/>
              <a:t> </a:t>
            </a:r>
            <a:r>
              <a:rPr spc="10" dirty="0"/>
              <a:t>Report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54939" y="501141"/>
            <a:ext cx="884555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Verdana"/>
                <a:cs typeface="Verdana"/>
              </a:rPr>
              <a:t>P</a:t>
            </a:r>
            <a:r>
              <a:rPr sz="1000" spc="10" dirty="0">
                <a:latin typeface="Verdana"/>
                <a:cs typeface="Verdana"/>
              </a:rPr>
              <a:t>h</a:t>
            </a:r>
            <a:r>
              <a:rPr sz="1000" spc="-15" dirty="0">
                <a:latin typeface="Verdana"/>
                <a:cs typeface="Verdana"/>
              </a:rPr>
              <a:t>o</a:t>
            </a:r>
            <a:r>
              <a:rPr sz="1000" spc="10" dirty="0">
                <a:latin typeface="Verdana"/>
                <a:cs typeface="Verdana"/>
              </a:rPr>
              <a:t>t</a:t>
            </a:r>
            <a:r>
              <a:rPr sz="1000" spc="-15" dirty="0">
                <a:latin typeface="Verdana"/>
                <a:cs typeface="Verdana"/>
              </a:rPr>
              <a:t>o</a:t>
            </a:r>
            <a:r>
              <a:rPr sz="1000" dirty="0">
                <a:latin typeface="Verdana"/>
                <a:cs typeface="Verdana"/>
              </a:rPr>
              <a:t>gr</a:t>
            </a:r>
            <a:r>
              <a:rPr sz="1000" spc="-5" dirty="0">
                <a:latin typeface="Verdana"/>
                <a:cs typeface="Verdana"/>
              </a:rPr>
              <a:t>ap</a:t>
            </a:r>
            <a:r>
              <a:rPr sz="1000" spc="10" dirty="0">
                <a:latin typeface="Verdana"/>
                <a:cs typeface="Verdana"/>
              </a:rPr>
              <a:t>h</a:t>
            </a:r>
            <a:r>
              <a:rPr sz="1000" dirty="0">
                <a:latin typeface="Verdana"/>
                <a:cs typeface="Verdana"/>
              </a:rPr>
              <a:t>s: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572000" y="533400"/>
            <a:ext cx="0" cy="6019800"/>
          </a:xfrm>
          <a:custGeom>
            <a:avLst/>
            <a:gdLst/>
            <a:ahLst/>
            <a:cxnLst/>
            <a:rect l="l" t="t" r="r" b="b"/>
            <a:pathLst>
              <a:path h="6019800">
                <a:moveTo>
                  <a:pt x="0" y="0"/>
                </a:moveTo>
                <a:lnTo>
                  <a:pt x="0" y="6019800"/>
                </a:lnTo>
              </a:path>
            </a:pathLst>
          </a:custGeom>
          <a:ln w="9525">
            <a:solidFill>
              <a:srgbClr val="5C71B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54939" y="3321811"/>
            <a:ext cx="857250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Verdana"/>
                <a:cs typeface="Verdana"/>
              </a:rPr>
              <a:t>F</a:t>
            </a:r>
            <a:r>
              <a:rPr sz="1000" spc="10" dirty="0">
                <a:latin typeface="Verdana"/>
                <a:cs typeface="Verdana"/>
              </a:rPr>
              <a:t>in</a:t>
            </a:r>
            <a:r>
              <a:rPr sz="1000" dirty="0">
                <a:latin typeface="Verdana"/>
                <a:cs typeface="Verdana"/>
              </a:rPr>
              <a:t>gerpr</a:t>
            </a:r>
            <a:r>
              <a:rPr sz="1000" spc="10" dirty="0">
                <a:latin typeface="Verdana"/>
                <a:cs typeface="Verdana"/>
              </a:rPr>
              <a:t>int</a:t>
            </a:r>
            <a:r>
              <a:rPr sz="1000" dirty="0">
                <a:latin typeface="Verdana"/>
                <a:cs typeface="Verdana"/>
              </a:rPr>
              <a:t>s: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52400" y="685800"/>
            <a:ext cx="4191000" cy="2438400"/>
          </a:xfrm>
          <a:custGeom>
            <a:avLst/>
            <a:gdLst/>
            <a:ahLst/>
            <a:cxnLst/>
            <a:rect l="l" t="t" r="r" b="b"/>
            <a:pathLst>
              <a:path w="4191000" h="2438400">
                <a:moveTo>
                  <a:pt x="0" y="2438400"/>
                </a:moveTo>
                <a:lnTo>
                  <a:pt x="4191000" y="2438400"/>
                </a:lnTo>
                <a:lnTo>
                  <a:pt x="4191000" y="0"/>
                </a:lnTo>
                <a:lnTo>
                  <a:pt x="0" y="0"/>
                </a:lnTo>
                <a:lnTo>
                  <a:pt x="0" y="2438400"/>
                </a:lnTo>
                <a:close/>
              </a:path>
            </a:pathLst>
          </a:custGeom>
          <a:ln w="28575">
            <a:solidFill>
              <a:srgbClr val="44548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52400" y="3495675"/>
            <a:ext cx="4191000" cy="2981325"/>
          </a:xfrm>
          <a:custGeom>
            <a:avLst/>
            <a:gdLst/>
            <a:ahLst/>
            <a:cxnLst/>
            <a:rect l="l" t="t" r="r" b="b"/>
            <a:pathLst>
              <a:path w="4191000" h="2981325">
                <a:moveTo>
                  <a:pt x="0" y="2981325"/>
                </a:moveTo>
                <a:lnTo>
                  <a:pt x="4191000" y="2981325"/>
                </a:lnTo>
                <a:lnTo>
                  <a:pt x="4191000" y="0"/>
                </a:lnTo>
                <a:lnTo>
                  <a:pt x="0" y="0"/>
                </a:lnTo>
                <a:lnTo>
                  <a:pt x="0" y="2981325"/>
                </a:lnTo>
                <a:close/>
              </a:path>
            </a:pathLst>
          </a:custGeom>
          <a:ln w="28575">
            <a:solidFill>
              <a:srgbClr val="44548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4804664" y="3474211"/>
            <a:ext cx="1146810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Verdana"/>
                <a:cs typeface="Verdana"/>
              </a:rPr>
              <a:t>Real </a:t>
            </a:r>
            <a:r>
              <a:rPr sz="1000" spc="5" dirty="0">
                <a:latin typeface="Verdana"/>
                <a:cs typeface="Verdana"/>
              </a:rPr>
              <a:t>Time</a:t>
            </a:r>
            <a:r>
              <a:rPr sz="1000" spc="-105" dirty="0">
                <a:latin typeface="Verdana"/>
                <a:cs typeface="Verdana"/>
              </a:rPr>
              <a:t> </a:t>
            </a:r>
            <a:r>
              <a:rPr sz="1000" spc="5" dirty="0">
                <a:latin typeface="Verdana"/>
                <a:cs typeface="Verdana"/>
              </a:rPr>
              <a:t>Visual: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826253" y="3622712"/>
            <a:ext cx="4191000" cy="2019300"/>
          </a:xfrm>
          <a:custGeom>
            <a:avLst/>
            <a:gdLst/>
            <a:ahLst/>
            <a:cxnLst/>
            <a:rect l="l" t="t" r="r" b="b"/>
            <a:pathLst>
              <a:path w="4191000" h="2019300">
                <a:moveTo>
                  <a:pt x="0" y="2019300"/>
                </a:moveTo>
                <a:lnTo>
                  <a:pt x="4191000" y="2019300"/>
                </a:lnTo>
                <a:lnTo>
                  <a:pt x="4191000" y="0"/>
                </a:lnTo>
                <a:lnTo>
                  <a:pt x="0" y="0"/>
                </a:lnTo>
                <a:lnTo>
                  <a:pt x="0" y="2019300"/>
                </a:lnTo>
                <a:close/>
              </a:path>
            </a:pathLst>
          </a:custGeom>
          <a:ln w="28575">
            <a:solidFill>
              <a:srgbClr val="44548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4820792" y="501141"/>
            <a:ext cx="363855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Verdana"/>
                <a:cs typeface="Verdana"/>
              </a:rPr>
              <a:t>D</a:t>
            </a:r>
            <a:r>
              <a:rPr sz="1000" spc="-10" dirty="0">
                <a:latin typeface="Verdana"/>
                <a:cs typeface="Verdana"/>
              </a:rPr>
              <a:t>N</a:t>
            </a:r>
            <a:r>
              <a:rPr sz="1000" spc="10" dirty="0">
                <a:latin typeface="Verdana"/>
                <a:cs typeface="Verdana"/>
              </a:rPr>
              <a:t>A</a:t>
            </a:r>
            <a:r>
              <a:rPr sz="1000" dirty="0">
                <a:latin typeface="Verdana"/>
                <a:cs typeface="Verdana"/>
              </a:rPr>
              <a:t>: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4816602" y="647700"/>
            <a:ext cx="4191000" cy="2705100"/>
          </a:xfrm>
          <a:custGeom>
            <a:avLst/>
            <a:gdLst/>
            <a:ahLst/>
            <a:cxnLst/>
            <a:rect l="l" t="t" r="r" b="b"/>
            <a:pathLst>
              <a:path w="4191000" h="2705100">
                <a:moveTo>
                  <a:pt x="0" y="2705100"/>
                </a:moveTo>
                <a:lnTo>
                  <a:pt x="4191000" y="2705100"/>
                </a:lnTo>
                <a:lnTo>
                  <a:pt x="4191000" y="0"/>
                </a:lnTo>
                <a:lnTo>
                  <a:pt x="0" y="0"/>
                </a:lnTo>
                <a:lnTo>
                  <a:pt x="0" y="2705100"/>
                </a:lnTo>
                <a:close/>
              </a:path>
            </a:pathLst>
          </a:custGeom>
          <a:ln w="28575">
            <a:solidFill>
              <a:srgbClr val="44548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014336" y="871570"/>
            <a:ext cx="2561417" cy="209077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031214" y="3719448"/>
            <a:ext cx="2550160" cy="259245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904740" y="758698"/>
            <a:ext cx="4010660" cy="251790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750052" y="3760851"/>
            <a:ext cx="2324100" cy="17430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4804664" y="5837326"/>
            <a:ext cx="613410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10" dirty="0">
                <a:latin typeface="Verdana"/>
                <a:cs typeface="Verdana"/>
              </a:rPr>
              <a:t>An</a:t>
            </a:r>
            <a:r>
              <a:rPr sz="1000" spc="-10" dirty="0">
                <a:latin typeface="Verdana"/>
                <a:cs typeface="Verdana"/>
              </a:rPr>
              <a:t>a</a:t>
            </a:r>
            <a:r>
              <a:rPr sz="1000" spc="10" dirty="0">
                <a:latin typeface="Verdana"/>
                <a:cs typeface="Verdana"/>
              </a:rPr>
              <a:t>l</a:t>
            </a:r>
            <a:r>
              <a:rPr sz="1000" dirty="0">
                <a:latin typeface="Verdana"/>
                <a:cs typeface="Verdana"/>
              </a:rPr>
              <a:t>ys</a:t>
            </a:r>
            <a:r>
              <a:rPr sz="1000" spc="10" dirty="0">
                <a:latin typeface="Verdana"/>
                <a:cs typeface="Verdana"/>
              </a:rPr>
              <a:t>i</a:t>
            </a:r>
            <a:r>
              <a:rPr sz="1000" dirty="0">
                <a:latin typeface="Verdana"/>
                <a:cs typeface="Verdana"/>
              </a:rPr>
              <a:t>s: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4817364" y="6162552"/>
            <a:ext cx="4221480" cy="0"/>
          </a:xfrm>
          <a:custGeom>
            <a:avLst/>
            <a:gdLst/>
            <a:ahLst/>
            <a:cxnLst/>
            <a:rect l="l" t="t" r="r" b="b"/>
            <a:pathLst>
              <a:path w="4221480">
                <a:moveTo>
                  <a:pt x="0" y="0"/>
                </a:moveTo>
                <a:lnTo>
                  <a:pt x="4221003" y="0"/>
                </a:lnTo>
              </a:path>
            </a:pathLst>
          </a:custGeom>
          <a:ln w="75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817364" y="6314952"/>
            <a:ext cx="4221480" cy="0"/>
          </a:xfrm>
          <a:custGeom>
            <a:avLst/>
            <a:gdLst/>
            <a:ahLst/>
            <a:cxnLst/>
            <a:rect l="l" t="t" r="r" b="b"/>
            <a:pathLst>
              <a:path w="4221480">
                <a:moveTo>
                  <a:pt x="0" y="0"/>
                </a:moveTo>
                <a:lnTo>
                  <a:pt x="4221003" y="0"/>
                </a:lnTo>
              </a:path>
            </a:pathLst>
          </a:custGeom>
          <a:ln w="75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817364" y="6467352"/>
            <a:ext cx="4221480" cy="0"/>
          </a:xfrm>
          <a:custGeom>
            <a:avLst/>
            <a:gdLst/>
            <a:ahLst/>
            <a:cxnLst/>
            <a:rect l="l" t="t" r="r" b="b"/>
            <a:pathLst>
              <a:path w="4221480">
                <a:moveTo>
                  <a:pt x="0" y="0"/>
                </a:moveTo>
                <a:lnTo>
                  <a:pt x="4221003" y="0"/>
                </a:lnTo>
              </a:path>
            </a:pathLst>
          </a:custGeom>
          <a:ln w="75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Words>761</Words>
  <Application>Microsoft Office PowerPoint</Application>
  <PresentationFormat>On-screen Show (4:3)</PresentationFormat>
  <Paragraphs>181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Copperplate Gothic Light</vt:lpstr>
      <vt:lpstr>Palatino Linotype</vt:lpstr>
      <vt:lpstr>Times New Roman</vt:lpstr>
      <vt:lpstr>Verdana</vt:lpstr>
      <vt:lpstr>Office Theme</vt:lpstr>
      <vt:lpstr>PowerPoint Presentation</vt:lpstr>
      <vt:lpstr>PowerPoint Presentation</vt:lpstr>
      <vt:lpstr>PowerPoint Presentation</vt:lpstr>
      <vt:lpstr>ProfileAll.com</vt:lpstr>
      <vt:lpstr>Intelligence Report</vt:lpstr>
      <vt:lpstr>Intelligence Report</vt:lpstr>
      <vt:lpstr>Financial Intelligence Report</vt:lpstr>
      <vt:lpstr>Visuals and Analysis Report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Scott</dc:creator>
  <cp:lastModifiedBy>Patricia Blake</cp:lastModifiedBy>
  <cp:revision>1</cp:revision>
  <dcterms:created xsi:type="dcterms:W3CDTF">2022-03-18T17:54:13Z</dcterms:created>
  <dcterms:modified xsi:type="dcterms:W3CDTF">2022-03-18T22:08:57Z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2012-11-02T00:00:00Z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2022-03-18T00:00:00Z</vt:filetime>
  </property>
</Properties>
</file>